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3" r:id="rId1"/>
  </p:sldMasterIdLst>
  <p:notesMasterIdLst>
    <p:notesMasterId r:id="rId23"/>
  </p:notesMasterIdLst>
  <p:sldIdLst>
    <p:sldId id="257" r:id="rId2"/>
    <p:sldId id="319" r:id="rId3"/>
    <p:sldId id="334" r:id="rId4"/>
    <p:sldId id="325" r:id="rId5"/>
    <p:sldId id="326" r:id="rId6"/>
    <p:sldId id="327" r:id="rId7"/>
    <p:sldId id="328" r:id="rId8"/>
    <p:sldId id="329" r:id="rId9"/>
    <p:sldId id="330" r:id="rId10"/>
    <p:sldId id="321" r:id="rId11"/>
    <p:sldId id="322" r:id="rId12"/>
    <p:sldId id="323" r:id="rId13"/>
    <p:sldId id="324" r:id="rId14"/>
    <p:sldId id="331" r:id="rId15"/>
    <p:sldId id="332" r:id="rId16"/>
    <p:sldId id="333" r:id="rId17"/>
    <p:sldId id="338" r:id="rId18"/>
    <p:sldId id="339" r:id="rId19"/>
    <p:sldId id="336" r:id="rId20"/>
    <p:sldId id="337" r:id="rId21"/>
    <p:sldId id="341" r:id="rId2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8B6B81EB-718D-4654-ACA4-B5BA5F7C7A27}">
          <p14:sldIdLst>
            <p14:sldId id="257"/>
            <p14:sldId id="319"/>
            <p14:sldId id="334"/>
            <p14:sldId id="325"/>
            <p14:sldId id="326"/>
            <p14:sldId id="327"/>
            <p14:sldId id="328"/>
            <p14:sldId id="329"/>
            <p14:sldId id="330"/>
            <p14:sldId id="321"/>
            <p14:sldId id="322"/>
            <p14:sldId id="323"/>
            <p14:sldId id="324"/>
            <p14:sldId id="331"/>
            <p14:sldId id="332"/>
            <p14:sldId id="333"/>
            <p14:sldId id="338"/>
            <p14:sldId id="339"/>
            <p14:sldId id="336"/>
            <p14:sldId id="337"/>
          </p14:sldIdLst>
        </p14:section>
        <p14:section name="json tools" id="{171BBAA3-1107-4BCA-94EF-195FD948F676}">
          <p14:sldIdLst>
            <p14:sldId id="3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2" autoAdjust="0"/>
    <p:restoredTop sz="94394" autoAdjust="0"/>
  </p:normalViewPr>
  <p:slideViewPr>
    <p:cSldViewPr snapToGrid="0">
      <p:cViewPr varScale="1">
        <p:scale>
          <a:sx n="70" d="100"/>
          <a:sy n="70" d="100"/>
        </p:scale>
        <p:origin x="714" y="6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F0A8B5-738B-4F91-AEE8-4CECB76619C0}" type="datetimeFigureOut">
              <a:rPr lang="es-CO" smtClean="0"/>
              <a:t>16/08/2018</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B9EC9-5510-408D-8820-096EB829DDB0}" type="slidenum">
              <a:rPr lang="es-CO" smtClean="0"/>
              <a:t>‹Nº›</a:t>
            </a:fld>
            <a:endParaRPr lang="es-CO"/>
          </a:p>
        </p:txBody>
      </p:sp>
    </p:spTree>
    <p:extLst>
      <p:ext uri="{BB962C8B-B14F-4D97-AF65-F5344CB8AC3E}">
        <p14:creationId xmlns:p14="http://schemas.microsoft.com/office/powerpoint/2010/main" val="1640064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2216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CO" dirty="0"/>
              <a:t>https://jsoneditoronline.org/</a:t>
            </a:r>
          </a:p>
          <a:p>
            <a:pPr algn="l"/>
            <a:r>
              <a:rPr lang="es-CO" dirty="0"/>
              <a:t>https://jsonformatter.org/json-editor</a:t>
            </a:r>
          </a:p>
          <a:p>
            <a:pPr algn="l"/>
            <a:r>
              <a:rPr lang="es-CO" dirty="0"/>
              <a:t>https://codebeautify.org/online-json-editor</a:t>
            </a:r>
          </a:p>
          <a:p>
            <a:pPr algn="l"/>
            <a:r>
              <a:rPr lang="es-CO" dirty="0"/>
              <a:t>http://jsonviewer.stack.hu/</a:t>
            </a:r>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15</a:t>
            </a:fld>
            <a:endParaRPr lang="es-CO"/>
          </a:p>
        </p:txBody>
      </p:sp>
    </p:spTree>
    <p:extLst>
      <p:ext uri="{BB962C8B-B14F-4D97-AF65-F5344CB8AC3E}">
        <p14:creationId xmlns:p14="http://schemas.microsoft.com/office/powerpoint/2010/main" val="1971628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16</a:t>
            </a:fld>
            <a:endParaRPr lang="es-CO"/>
          </a:p>
        </p:txBody>
      </p:sp>
    </p:spTree>
    <p:extLst>
      <p:ext uri="{BB962C8B-B14F-4D97-AF65-F5344CB8AC3E}">
        <p14:creationId xmlns:p14="http://schemas.microsoft.com/office/powerpoint/2010/main" val="4223701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17</a:t>
            </a:fld>
            <a:endParaRPr lang="es-CO"/>
          </a:p>
        </p:txBody>
      </p:sp>
    </p:spTree>
    <p:extLst>
      <p:ext uri="{BB962C8B-B14F-4D97-AF65-F5344CB8AC3E}">
        <p14:creationId xmlns:p14="http://schemas.microsoft.com/office/powerpoint/2010/main" val="2139608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18</a:t>
            </a:fld>
            <a:endParaRPr lang="es-CO"/>
          </a:p>
        </p:txBody>
      </p:sp>
    </p:spTree>
    <p:extLst>
      <p:ext uri="{BB962C8B-B14F-4D97-AF65-F5344CB8AC3E}">
        <p14:creationId xmlns:p14="http://schemas.microsoft.com/office/powerpoint/2010/main" val="2898267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19</a:t>
            </a:fld>
            <a:endParaRPr lang="es-CO"/>
          </a:p>
        </p:txBody>
      </p:sp>
    </p:spTree>
    <p:extLst>
      <p:ext uri="{BB962C8B-B14F-4D97-AF65-F5344CB8AC3E}">
        <p14:creationId xmlns:p14="http://schemas.microsoft.com/office/powerpoint/2010/main" val="3266750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20</a:t>
            </a:fld>
            <a:endParaRPr lang="es-CO"/>
          </a:p>
        </p:txBody>
      </p:sp>
    </p:spTree>
    <p:extLst>
      <p:ext uri="{BB962C8B-B14F-4D97-AF65-F5344CB8AC3E}">
        <p14:creationId xmlns:p14="http://schemas.microsoft.com/office/powerpoint/2010/main" val="4285970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21</a:t>
            </a:fld>
            <a:endParaRPr lang="es-CO"/>
          </a:p>
        </p:txBody>
      </p:sp>
    </p:spTree>
    <p:extLst>
      <p:ext uri="{BB962C8B-B14F-4D97-AF65-F5344CB8AC3E}">
        <p14:creationId xmlns:p14="http://schemas.microsoft.com/office/powerpoint/2010/main" val="3901559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a:t>
            </a:fld>
            <a:endParaRPr lang="es-CO"/>
          </a:p>
        </p:txBody>
      </p:sp>
    </p:spTree>
    <p:extLst>
      <p:ext uri="{BB962C8B-B14F-4D97-AF65-F5344CB8AC3E}">
        <p14:creationId xmlns:p14="http://schemas.microsoft.com/office/powerpoint/2010/main" val="215525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a:t>
            </a:fld>
            <a:endParaRPr lang="es-CO"/>
          </a:p>
        </p:txBody>
      </p:sp>
    </p:spTree>
    <p:extLst>
      <p:ext uri="{BB962C8B-B14F-4D97-AF65-F5344CB8AC3E}">
        <p14:creationId xmlns:p14="http://schemas.microsoft.com/office/powerpoint/2010/main" val="3430094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kern="1200" dirty="0">
                <a:solidFill>
                  <a:schemeClr val="tx1"/>
                </a:solidFill>
                <a:effectLst/>
                <a:latin typeface="+mn-lt"/>
                <a:ea typeface="+mn-ea"/>
                <a:cs typeface="+mn-cs"/>
              </a:rPr>
              <a:t>Una </a:t>
            </a:r>
            <a:r>
              <a:rPr lang="es-MX" sz="1200" b="0" i="1" kern="1200" dirty="0">
                <a:solidFill>
                  <a:schemeClr val="tx1"/>
                </a:solidFill>
                <a:effectLst/>
                <a:latin typeface="+mn-lt"/>
                <a:ea typeface="+mn-ea"/>
                <a:cs typeface="+mn-cs"/>
              </a:rPr>
              <a:t>cadena de caracteres</a:t>
            </a:r>
            <a:r>
              <a:rPr lang="es-MX" sz="1200" b="0" i="0" kern="1200" dirty="0">
                <a:solidFill>
                  <a:schemeClr val="tx1"/>
                </a:solidFill>
                <a:effectLst/>
                <a:latin typeface="+mn-lt"/>
                <a:ea typeface="+mn-ea"/>
                <a:cs typeface="+mn-cs"/>
              </a:rPr>
              <a:t> es una colección de cero o más caracteres Unicode, encerrados entre comillas dobles, usando barras divisorias invertidas como escape. Un carácter está representado por una cadena de caracteres de un único carácter. Una </a:t>
            </a:r>
            <a:r>
              <a:rPr lang="es-MX" sz="1200" b="0" i="1" kern="1200" dirty="0">
                <a:solidFill>
                  <a:schemeClr val="tx1"/>
                </a:solidFill>
                <a:effectLst/>
                <a:latin typeface="+mn-lt"/>
                <a:ea typeface="+mn-ea"/>
                <a:cs typeface="+mn-cs"/>
              </a:rPr>
              <a:t>cadena de </a:t>
            </a:r>
            <a:r>
              <a:rPr lang="es-MX" sz="1200" b="0" i="1" kern="1200" dirty="0" err="1">
                <a:solidFill>
                  <a:schemeClr val="tx1"/>
                </a:solidFill>
                <a:effectLst/>
                <a:latin typeface="+mn-lt"/>
                <a:ea typeface="+mn-ea"/>
                <a:cs typeface="+mn-cs"/>
              </a:rPr>
              <a:t>carateres</a:t>
            </a:r>
            <a:r>
              <a:rPr lang="es-MX" sz="1200" b="0" i="0" kern="1200" dirty="0">
                <a:solidFill>
                  <a:schemeClr val="tx1"/>
                </a:solidFill>
                <a:effectLst/>
                <a:latin typeface="+mn-lt"/>
                <a:ea typeface="+mn-ea"/>
                <a:cs typeface="+mn-cs"/>
              </a:rPr>
              <a:t> es parecida a una cadena de caracteres C o Java.</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8</a:t>
            </a:fld>
            <a:endParaRPr lang="es-CO"/>
          </a:p>
        </p:txBody>
      </p:sp>
    </p:spTree>
    <p:extLst>
      <p:ext uri="{BB962C8B-B14F-4D97-AF65-F5344CB8AC3E}">
        <p14:creationId xmlns:p14="http://schemas.microsoft.com/office/powerpoint/2010/main" val="2723116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9</a:t>
            </a:fld>
            <a:endParaRPr lang="es-CO"/>
          </a:p>
        </p:txBody>
      </p:sp>
    </p:spTree>
    <p:extLst>
      <p:ext uri="{BB962C8B-B14F-4D97-AF65-F5344CB8AC3E}">
        <p14:creationId xmlns:p14="http://schemas.microsoft.com/office/powerpoint/2010/main" val="2270819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kern="1200" dirty="0">
                <a:solidFill>
                  <a:schemeClr val="tx1"/>
                </a:solidFill>
                <a:effectLst/>
                <a:latin typeface="+mn-lt"/>
                <a:ea typeface="+mn-ea"/>
                <a:cs typeface="+mn-cs"/>
              </a:rPr>
              <a:t>En el lado del servidor, el análisis es la parte importante que los desarrolladores quieren si el análisis será rápido en el lado del servidor, entonces el único usuario puede obtener la respuesta rápida de modo que en este caso el análisis JSON del lado del servidor es el punto fuerte que nos indica para usar el JSON en el lado del servidor.</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11</a:t>
            </a:fld>
            <a:endParaRPr lang="es-CO"/>
          </a:p>
        </p:txBody>
      </p:sp>
    </p:spTree>
    <p:extLst>
      <p:ext uri="{BB962C8B-B14F-4D97-AF65-F5344CB8AC3E}">
        <p14:creationId xmlns:p14="http://schemas.microsoft.com/office/powerpoint/2010/main" val="1571798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kern="1200" dirty="0">
                <a:solidFill>
                  <a:schemeClr val="tx1"/>
                </a:solidFill>
                <a:effectLst/>
                <a:latin typeface="+mn-lt"/>
                <a:ea typeface="+mn-ea"/>
                <a:cs typeface="+mn-cs"/>
              </a:rPr>
              <a:t>Otro inconveniente importante de JSON es que puede ser bastante peligroso si se usa con servicios no confiables o navegadores no confiables, porque un servicio JSON devuelve una respuesta JSON envuelta en una llamada de función, que será ejecutada por el navegador si se usará con un navegador que no sea de confianza puede ser pirateado, esto hace que la aplicación web de alojamiento sea vulnerable a una variedad de ataques.</a:t>
            </a:r>
          </a:p>
          <a:p>
            <a:r>
              <a:rPr lang="es-MX" sz="1200" b="0" i="0" kern="1200" dirty="0">
                <a:solidFill>
                  <a:schemeClr val="tx1"/>
                </a:solidFill>
                <a:effectLst/>
                <a:latin typeface="+mn-lt"/>
                <a:ea typeface="+mn-ea"/>
                <a:cs typeface="+mn-cs"/>
              </a:rPr>
              <a:t>Si va a utilizar los servicios JSON, es muy importante conocer las amenazas que JSON tiene en eso y también conocer las cosas que pueden protegerlo. JSON solo tiene herramientas limitadas compatibles que podemos usar durante el desarrollo de JSON.</a:t>
            </a:r>
          </a:p>
          <a:p>
            <a:pPr algn="ct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12</a:t>
            </a:fld>
            <a:endParaRPr lang="es-CO"/>
          </a:p>
        </p:txBody>
      </p:sp>
    </p:spTree>
    <p:extLst>
      <p:ext uri="{BB962C8B-B14F-4D97-AF65-F5344CB8AC3E}">
        <p14:creationId xmlns:p14="http://schemas.microsoft.com/office/powerpoint/2010/main" val="1593386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kern="1200" dirty="0">
                <a:solidFill>
                  <a:schemeClr val="tx1"/>
                </a:solidFill>
                <a:effectLst/>
                <a:latin typeface="+mn-lt"/>
                <a:ea typeface="+mn-ea"/>
                <a:cs typeface="+mn-cs"/>
              </a:rPr>
              <a:t>JSON no es completamente seguro, ya que creemos que en el mundo de la web, la falsificación de solicitudes cruzadas (CSRF) en JSON Array </a:t>
            </a:r>
            <a:r>
              <a:rPr lang="es-MX" sz="1200" b="0" i="0" kern="1200" dirty="0" err="1">
                <a:solidFill>
                  <a:schemeClr val="tx1"/>
                </a:solidFill>
                <a:effectLst/>
                <a:latin typeface="+mn-lt"/>
                <a:ea typeface="+mn-ea"/>
                <a:cs typeface="+mn-cs"/>
              </a:rPr>
              <a:t>hack</a:t>
            </a:r>
            <a:r>
              <a:rPr lang="es-MX" sz="1200" b="0" i="0" kern="1200" dirty="0">
                <a:solidFill>
                  <a:schemeClr val="tx1"/>
                </a:solidFill>
                <a:effectLst/>
                <a:latin typeface="+mn-lt"/>
                <a:ea typeface="+mn-ea"/>
                <a:cs typeface="+mn-cs"/>
              </a:rPr>
              <a:t> permite capturar datos de usuarios confidenciales de un usuario desprevenido.</a:t>
            </a:r>
          </a:p>
          <a:p>
            <a:endParaRPr lang="es-MX" sz="1200" b="0" i="0" kern="1200" dirty="0">
              <a:solidFill>
                <a:schemeClr val="tx1"/>
              </a:solidFill>
              <a:effectLst/>
              <a:latin typeface="+mn-lt"/>
              <a:ea typeface="+mn-ea"/>
              <a:cs typeface="+mn-cs"/>
            </a:endParaRPr>
          </a:p>
          <a:p>
            <a:r>
              <a:rPr lang="es-MX" sz="1200" b="0" i="0" kern="1200" dirty="0">
                <a:solidFill>
                  <a:schemeClr val="tx1"/>
                </a:solidFill>
                <a:effectLst/>
                <a:latin typeface="+mn-lt"/>
                <a:ea typeface="+mn-ea"/>
                <a:cs typeface="+mn-cs"/>
              </a:rPr>
              <a:t>Esto es importante para exponer un servicio JSON que contiene matriz JSON, datos confidenciales, responde a solicitudes GET, solicitud con JavaScript habilitado, solicitud admite el método __</a:t>
            </a:r>
            <a:r>
              <a:rPr lang="es-MX" sz="1200" b="0" i="0" kern="1200" dirty="0" err="1">
                <a:solidFill>
                  <a:schemeClr val="tx1"/>
                </a:solidFill>
                <a:effectLst/>
                <a:latin typeface="+mn-lt"/>
                <a:ea typeface="+mn-ea"/>
                <a:cs typeface="+mn-cs"/>
              </a:rPr>
              <a:t>defineSetter</a:t>
            </a:r>
            <a:r>
              <a:rPr lang="es-MX" sz="1200" b="0" i="0" kern="1200" dirty="0">
                <a:solidFill>
                  <a:schemeClr val="tx1"/>
                </a:solidFill>
                <a:effectLst/>
                <a:latin typeface="+mn-lt"/>
                <a:ea typeface="+mn-ea"/>
                <a:cs typeface="+mn-cs"/>
              </a:rPr>
              <a:t>__, etc.</a:t>
            </a:r>
          </a:p>
          <a:p>
            <a:pPr algn="ct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13</a:t>
            </a:fld>
            <a:endParaRPr lang="es-CO"/>
          </a:p>
        </p:txBody>
      </p:sp>
    </p:spTree>
    <p:extLst>
      <p:ext uri="{BB962C8B-B14F-4D97-AF65-F5344CB8AC3E}">
        <p14:creationId xmlns:p14="http://schemas.microsoft.com/office/powerpoint/2010/main" val="3862098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CO" dirty="0"/>
              <a:t>https://www.codeproject.com/Articles/159450/fastJSON</a:t>
            </a:r>
          </a:p>
          <a:p>
            <a:pPr algn="l"/>
            <a:r>
              <a:rPr lang="es-CO" dirty="0"/>
              <a:t>http://www.raboof.com/projects/jsonchecker/</a:t>
            </a:r>
          </a:p>
          <a:p>
            <a:pPr algn="l"/>
            <a:r>
              <a:rPr lang="es-CO" dirty="0"/>
              <a:t>https://bitbucket.org/raboof/jayrock/wiki/Home</a:t>
            </a:r>
          </a:p>
          <a:p>
            <a:pPr algn="l"/>
            <a:r>
              <a:rPr lang="es-CO" dirty="0"/>
              <a:t>https://www.newtonsoft.com/json</a:t>
            </a:r>
          </a:p>
          <a:p>
            <a:pPr algn="l"/>
            <a:r>
              <a:rPr lang="es-CO" dirty="0"/>
              <a:t>https://github.com/gregsdennis/Manatee.Json</a:t>
            </a:r>
          </a:p>
          <a:p>
            <a:pPr algn="l"/>
            <a:r>
              <a:rPr lang="es-CO" dirty="0"/>
              <a:t>https://github.com/ysharplanguage/FastJsonParser</a:t>
            </a:r>
          </a:p>
          <a:p>
            <a:pPr algn="l"/>
            <a:r>
              <a:rPr lang="es-CO" dirty="0"/>
              <a:t>https://github.com/MarcosLopezC/LightJson</a:t>
            </a:r>
          </a:p>
          <a:p>
            <a:pPr algn="l"/>
            <a:r>
              <a:rPr lang="es-CO" dirty="0"/>
              <a:t>https://github.com/steffen-liersch/liersch.json</a:t>
            </a:r>
          </a:p>
          <a:p>
            <a:pPr algn="l"/>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14</a:t>
            </a:fld>
            <a:endParaRPr lang="es-CO"/>
          </a:p>
        </p:txBody>
      </p:sp>
    </p:spTree>
    <p:extLst>
      <p:ext uri="{BB962C8B-B14F-4D97-AF65-F5344CB8AC3E}">
        <p14:creationId xmlns:p14="http://schemas.microsoft.com/office/powerpoint/2010/main" val="832416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C3F412-6EDD-4EEA-AD33-E429626D57D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605EC303-B5A4-46E3-B6BB-39EC67A087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a:extLst>
              <a:ext uri="{FF2B5EF4-FFF2-40B4-BE49-F238E27FC236}">
                <a16:creationId xmlns:a16="http://schemas.microsoft.com/office/drawing/2014/main" id="{DF11F35C-1E6D-493C-AE8F-33FAC04D49DA}"/>
              </a:ext>
            </a:extLst>
          </p:cNvPr>
          <p:cNvSpPr>
            <a:spLocks noGrp="1"/>
          </p:cNvSpPr>
          <p:nvPr>
            <p:ph type="dt" sz="half" idx="10"/>
          </p:nvPr>
        </p:nvSpPr>
        <p:spPr/>
        <p:txBody>
          <a:bodyPr/>
          <a:lstStyle/>
          <a:p>
            <a:fld id="{E5D78773-9131-404C-ACB3-62F3C9BC13CF}" type="datetimeFigureOut">
              <a:rPr lang="es-CO" smtClean="0"/>
              <a:t>16/08/2018</a:t>
            </a:fld>
            <a:endParaRPr lang="es-CO"/>
          </a:p>
        </p:txBody>
      </p:sp>
      <p:sp>
        <p:nvSpPr>
          <p:cNvPr id="5" name="Marcador de pie de página 4">
            <a:extLst>
              <a:ext uri="{FF2B5EF4-FFF2-40B4-BE49-F238E27FC236}">
                <a16:creationId xmlns:a16="http://schemas.microsoft.com/office/drawing/2014/main" id="{AB0254FD-8116-4A63-B74E-4D8E05A2C79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2EF40-F4E2-4173-A220-B722C34FDFD9}"/>
              </a:ext>
            </a:extLst>
          </p:cNvPr>
          <p:cNvSpPr>
            <a:spLocks noGrp="1"/>
          </p:cNvSpPr>
          <p:nvPr>
            <p:ph type="sldNum" sz="quarter" idx="12"/>
          </p:nvPr>
        </p:nvSpPr>
        <p:spPr/>
        <p:txBody>
          <a:bodyPr/>
          <a:lstStyle/>
          <a:p>
            <a:fld id="{5B215BC6-5E5C-46C2-BC4C-6B63957A0D8F}" type="slidenum">
              <a:rPr lang="es-CO" smtClean="0"/>
              <a:t>‹Nº›</a:t>
            </a:fld>
            <a:endParaRPr lang="es-CO"/>
          </a:p>
        </p:txBody>
      </p:sp>
    </p:spTree>
    <p:extLst>
      <p:ext uri="{BB962C8B-B14F-4D97-AF65-F5344CB8AC3E}">
        <p14:creationId xmlns:p14="http://schemas.microsoft.com/office/powerpoint/2010/main" val="3624105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705339-F96F-4398-9EFF-E63C5E64CD5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E666309-54D7-4212-85E0-4A95814DE151}"/>
              </a:ext>
            </a:extLst>
          </p:cNvPr>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335ED78-9C80-43BA-9A72-F8E7563C8C6F}"/>
              </a:ext>
            </a:extLst>
          </p:cNvPr>
          <p:cNvSpPr>
            <a:spLocks noGrp="1"/>
          </p:cNvSpPr>
          <p:nvPr>
            <p:ph type="dt" sz="half" idx="10"/>
          </p:nvPr>
        </p:nvSpPr>
        <p:spPr/>
        <p:txBody>
          <a:bodyPr/>
          <a:lstStyle/>
          <a:p>
            <a:fld id="{8A8E3610-CFDD-4880-BAB4-3CD60D9C7275}" type="datetimeFigureOut">
              <a:rPr lang="es-CO" smtClean="0"/>
              <a:t>16/08/2018</a:t>
            </a:fld>
            <a:endParaRPr lang="es-CO"/>
          </a:p>
        </p:txBody>
      </p:sp>
      <p:sp>
        <p:nvSpPr>
          <p:cNvPr id="5" name="Marcador de pie de página 4">
            <a:extLst>
              <a:ext uri="{FF2B5EF4-FFF2-40B4-BE49-F238E27FC236}">
                <a16:creationId xmlns:a16="http://schemas.microsoft.com/office/drawing/2014/main" id="{4C86B715-FF52-4128-9C7D-1369BC6396D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F1C7C20-6236-4BD3-88B8-7EBC587FF43E}"/>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10595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3D34AD4-EF93-442D-B2C8-DE51293BB03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5B2915E6-950F-408F-9103-EE07EFB35736}"/>
              </a:ext>
            </a:extLst>
          </p:cNvPr>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E1CAC7F-7922-4420-8D5C-755C7E438450}"/>
              </a:ext>
            </a:extLst>
          </p:cNvPr>
          <p:cNvSpPr>
            <a:spLocks noGrp="1"/>
          </p:cNvSpPr>
          <p:nvPr>
            <p:ph type="dt" sz="half" idx="10"/>
          </p:nvPr>
        </p:nvSpPr>
        <p:spPr/>
        <p:txBody>
          <a:bodyPr/>
          <a:lstStyle/>
          <a:p>
            <a:fld id="{8A8E3610-CFDD-4880-BAB4-3CD60D9C7275}" type="datetimeFigureOut">
              <a:rPr lang="es-CO" smtClean="0"/>
              <a:t>16/08/2018</a:t>
            </a:fld>
            <a:endParaRPr lang="es-CO"/>
          </a:p>
        </p:txBody>
      </p:sp>
      <p:sp>
        <p:nvSpPr>
          <p:cNvPr id="5" name="Marcador de pie de página 4">
            <a:extLst>
              <a:ext uri="{FF2B5EF4-FFF2-40B4-BE49-F238E27FC236}">
                <a16:creationId xmlns:a16="http://schemas.microsoft.com/office/drawing/2014/main" id="{C355F342-6825-4199-84DC-9A555CE1533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ABBAE41-801A-4B7B-AC3B-CB937CB52D25}"/>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553271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82" tIns="143426" rIns="179282" bIns="143426" numCol="1" anchor="t" anchorCtr="0" compatLnSpc="1">
            <a:prstTxWarp prst="textNoShape">
              <a:avLst/>
            </a:prstTxWarp>
            <a:spAutoFit/>
          </a:bodyPr>
          <a:lstStyle/>
          <a:p>
            <a:pPr defTabSz="913935"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22019550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0ED523-0CAB-42CA-B30E-6EF838F7E2E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65DC698-86DD-49DA-86F1-E56517190823}"/>
              </a:ext>
            </a:extLst>
          </p:cNvPr>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CCC7B8D-1BAC-4A28-BDD1-FCB83E7395A4}"/>
              </a:ext>
            </a:extLst>
          </p:cNvPr>
          <p:cNvSpPr>
            <a:spLocks noGrp="1"/>
          </p:cNvSpPr>
          <p:nvPr>
            <p:ph type="dt" sz="half" idx="10"/>
          </p:nvPr>
        </p:nvSpPr>
        <p:spPr/>
        <p:txBody>
          <a:bodyPr/>
          <a:lstStyle/>
          <a:p>
            <a:fld id="{8A8E3610-CFDD-4880-BAB4-3CD60D9C7275}" type="datetimeFigureOut">
              <a:rPr lang="es-CO" smtClean="0"/>
              <a:t>16/08/2018</a:t>
            </a:fld>
            <a:endParaRPr lang="es-CO"/>
          </a:p>
        </p:txBody>
      </p:sp>
      <p:sp>
        <p:nvSpPr>
          <p:cNvPr id="5" name="Marcador de pie de página 4">
            <a:extLst>
              <a:ext uri="{FF2B5EF4-FFF2-40B4-BE49-F238E27FC236}">
                <a16:creationId xmlns:a16="http://schemas.microsoft.com/office/drawing/2014/main" id="{576B2C55-C57D-406A-842A-8C0CD1701B1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93776AF-4C42-4780-A8D2-114F3C53A4F8}"/>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962498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C76A58-4649-4257-8A75-BD329F9BA95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42533DA-4F4B-42A1-AAE6-C9555B971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a:extLst>
              <a:ext uri="{FF2B5EF4-FFF2-40B4-BE49-F238E27FC236}">
                <a16:creationId xmlns:a16="http://schemas.microsoft.com/office/drawing/2014/main" id="{43A70E1C-30C1-423E-AD88-99C3A9951800}"/>
              </a:ext>
            </a:extLst>
          </p:cNvPr>
          <p:cNvSpPr>
            <a:spLocks noGrp="1"/>
          </p:cNvSpPr>
          <p:nvPr>
            <p:ph type="dt" sz="half" idx="10"/>
          </p:nvPr>
        </p:nvSpPr>
        <p:spPr/>
        <p:txBody>
          <a:bodyPr/>
          <a:lstStyle/>
          <a:p>
            <a:fld id="{8A8E3610-CFDD-4880-BAB4-3CD60D9C7275}" type="datetimeFigureOut">
              <a:rPr lang="es-CO" smtClean="0"/>
              <a:t>16/08/2018</a:t>
            </a:fld>
            <a:endParaRPr lang="es-CO"/>
          </a:p>
        </p:txBody>
      </p:sp>
      <p:sp>
        <p:nvSpPr>
          <p:cNvPr id="5" name="Marcador de pie de página 4">
            <a:extLst>
              <a:ext uri="{FF2B5EF4-FFF2-40B4-BE49-F238E27FC236}">
                <a16:creationId xmlns:a16="http://schemas.microsoft.com/office/drawing/2014/main" id="{B0DC4EFC-3BA1-441D-A30E-6B65FB4FBA9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00B6952-285B-42FF-9C8E-E64873CB63C0}"/>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880227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CFCE38-425E-4EE1-A6BF-259A290741E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61B3CF1-338C-4026-AD73-BC4BC33453AB}"/>
              </a:ext>
            </a:extLst>
          </p:cNvPr>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79956D5E-367A-402D-BAF6-A880339C373D}"/>
              </a:ext>
            </a:extLst>
          </p:cNvPr>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8DAA929-D627-48D5-B4CA-C08EB1DF89F5}"/>
              </a:ext>
            </a:extLst>
          </p:cNvPr>
          <p:cNvSpPr>
            <a:spLocks noGrp="1"/>
          </p:cNvSpPr>
          <p:nvPr>
            <p:ph type="dt" sz="half" idx="10"/>
          </p:nvPr>
        </p:nvSpPr>
        <p:spPr/>
        <p:txBody>
          <a:bodyPr/>
          <a:lstStyle/>
          <a:p>
            <a:fld id="{8A8E3610-CFDD-4880-BAB4-3CD60D9C7275}" type="datetimeFigureOut">
              <a:rPr lang="es-CO" smtClean="0"/>
              <a:t>16/08/2018</a:t>
            </a:fld>
            <a:endParaRPr lang="es-CO"/>
          </a:p>
        </p:txBody>
      </p:sp>
      <p:sp>
        <p:nvSpPr>
          <p:cNvPr id="6" name="Marcador de pie de página 5">
            <a:extLst>
              <a:ext uri="{FF2B5EF4-FFF2-40B4-BE49-F238E27FC236}">
                <a16:creationId xmlns:a16="http://schemas.microsoft.com/office/drawing/2014/main" id="{3C1D8F60-F1F2-4C6E-B2FE-C569EC81CAD3}"/>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FB728EB-5C78-42BC-B957-E1D0E8B9CFD2}"/>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571123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EFADD5-F94E-403C-8427-19BDD5A2A1F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FFA0E6B-E0F2-44F2-B02E-199B554371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a:extLst>
              <a:ext uri="{FF2B5EF4-FFF2-40B4-BE49-F238E27FC236}">
                <a16:creationId xmlns:a16="http://schemas.microsoft.com/office/drawing/2014/main" id="{2B2978BE-E76E-4875-A178-72B42427D66F}"/>
              </a:ext>
            </a:extLst>
          </p:cNvPr>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0B1CCDF4-B040-4081-9751-99B3A26720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a:extLst>
              <a:ext uri="{FF2B5EF4-FFF2-40B4-BE49-F238E27FC236}">
                <a16:creationId xmlns:a16="http://schemas.microsoft.com/office/drawing/2014/main" id="{237207CC-ACCF-45B3-B6ED-6A95693C310C}"/>
              </a:ext>
            </a:extLst>
          </p:cNvPr>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903183A0-64D2-40A1-A672-DFAA61C9AA0E}"/>
              </a:ext>
            </a:extLst>
          </p:cNvPr>
          <p:cNvSpPr>
            <a:spLocks noGrp="1"/>
          </p:cNvSpPr>
          <p:nvPr>
            <p:ph type="dt" sz="half" idx="10"/>
          </p:nvPr>
        </p:nvSpPr>
        <p:spPr/>
        <p:txBody>
          <a:bodyPr/>
          <a:lstStyle/>
          <a:p>
            <a:fld id="{8A8E3610-CFDD-4880-BAB4-3CD60D9C7275}" type="datetimeFigureOut">
              <a:rPr lang="es-CO" smtClean="0"/>
              <a:t>16/08/2018</a:t>
            </a:fld>
            <a:endParaRPr lang="es-CO"/>
          </a:p>
        </p:txBody>
      </p:sp>
      <p:sp>
        <p:nvSpPr>
          <p:cNvPr id="8" name="Marcador de pie de página 7">
            <a:extLst>
              <a:ext uri="{FF2B5EF4-FFF2-40B4-BE49-F238E27FC236}">
                <a16:creationId xmlns:a16="http://schemas.microsoft.com/office/drawing/2014/main" id="{E104CF5F-ADB4-44B4-ABED-C3AD3E2C850F}"/>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20DD2895-F215-46C3-A5C8-FA92D396C553}"/>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2411297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E2B3B01A-F60A-4F6A-9BDC-31233A9A99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56126" y="5895611"/>
            <a:ext cx="1735874" cy="962389"/>
          </a:xfrm>
          <a:prstGeom prst="rect">
            <a:avLst/>
          </a:prstGeom>
        </p:spPr>
      </p:pic>
      <p:pic>
        <p:nvPicPr>
          <p:cNvPr id="10" name="Picture 3">
            <a:extLst>
              <a:ext uri="{FF2B5EF4-FFF2-40B4-BE49-F238E27FC236}">
                <a16:creationId xmlns:a16="http://schemas.microsoft.com/office/drawing/2014/main" id="{6410314D-589A-4101-9966-83238A6B8659}"/>
              </a:ext>
            </a:extLst>
          </p:cNvPr>
          <p:cNvPicPr>
            <a:picLocks noChangeAspect="1"/>
          </p:cNvPicPr>
          <p:nvPr userDrawn="1"/>
        </p:nvPicPr>
        <p:blipFill>
          <a:blip r:embed="rId3"/>
          <a:stretch>
            <a:fillRect/>
          </a:stretch>
        </p:blipFill>
        <p:spPr>
          <a:xfrm>
            <a:off x="278753" y="6216729"/>
            <a:ext cx="1492897" cy="320151"/>
          </a:xfrm>
          <a:prstGeom prst="rect">
            <a:avLst/>
          </a:prstGeom>
        </p:spPr>
      </p:pic>
    </p:spTree>
    <p:extLst>
      <p:ext uri="{BB962C8B-B14F-4D97-AF65-F5344CB8AC3E}">
        <p14:creationId xmlns:p14="http://schemas.microsoft.com/office/powerpoint/2010/main" val="672197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24A7868-A822-4E38-BA69-E38FD44F6476}"/>
              </a:ext>
            </a:extLst>
          </p:cNvPr>
          <p:cNvSpPr>
            <a:spLocks noGrp="1"/>
          </p:cNvSpPr>
          <p:nvPr>
            <p:ph type="dt" sz="half" idx="10"/>
          </p:nvPr>
        </p:nvSpPr>
        <p:spPr/>
        <p:txBody>
          <a:bodyPr/>
          <a:lstStyle/>
          <a:p>
            <a:fld id="{8A8E3610-CFDD-4880-BAB4-3CD60D9C7275}" type="datetimeFigureOut">
              <a:rPr lang="es-CO" smtClean="0"/>
              <a:t>16/08/2018</a:t>
            </a:fld>
            <a:endParaRPr lang="es-CO"/>
          </a:p>
        </p:txBody>
      </p:sp>
      <p:sp>
        <p:nvSpPr>
          <p:cNvPr id="3" name="Marcador de pie de página 2">
            <a:extLst>
              <a:ext uri="{FF2B5EF4-FFF2-40B4-BE49-F238E27FC236}">
                <a16:creationId xmlns:a16="http://schemas.microsoft.com/office/drawing/2014/main" id="{C25CF08C-7063-4CE1-B1AD-8F3124967BB1}"/>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9EC7C9EF-E734-45A4-9C22-670BF94C60A7}"/>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4156899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F6914F-73BF-48BE-8490-086B67A0DE0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EBBE683-59F2-407E-A336-8BB67E98AD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7BDB86A5-5AE3-4D1C-BDF3-69FE6468B4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1CCD6AEA-DE78-4151-A111-12DDE2F78E3F}"/>
              </a:ext>
            </a:extLst>
          </p:cNvPr>
          <p:cNvSpPr>
            <a:spLocks noGrp="1"/>
          </p:cNvSpPr>
          <p:nvPr>
            <p:ph type="dt" sz="half" idx="10"/>
          </p:nvPr>
        </p:nvSpPr>
        <p:spPr/>
        <p:txBody>
          <a:bodyPr/>
          <a:lstStyle/>
          <a:p>
            <a:fld id="{8A8E3610-CFDD-4880-BAB4-3CD60D9C7275}" type="datetimeFigureOut">
              <a:rPr lang="es-CO" smtClean="0"/>
              <a:t>16/08/2018</a:t>
            </a:fld>
            <a:endParaRPr lang="es-CO"/>
          </a:p>
        </p:txBody>
      </p:sp>
      <p:sp>
        <p:nvSpPr>
          <p:cNvPr id="6" name="Marcador de pie de página 5">
            <a:extLst>
              <a:ext uri="{FF2B5EF4-FFF2-40B4-BE49-F238E27FC236}">
                <a16:creationId xmlns:a16="http://schemas.microsoft.com/office/drawing/2014/main" id="{907DA7B8-6765-40A8-806A-793E588E6B3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E956709-E01C-4E24-89A8-7007EBB3A988}"/>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724249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468581-F421-4B5C-9802-961F21AFA0C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1E1FD157-EE95-4AD0-941F-34D243C3D6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735B4D29-5692-44BE-9460-45C12E200A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18107960-A29B-48E5-8905-52D856F84184}"/>
              </a:ext>
            </a:extLst>
          </p:cNvPr>
          <p:cNvSpPr>
            <a:spLocks noGrp="1"/>
          </p:cNvSpPr>
          <p:nvPr>
            <p:ph type="dt" sz="half" idx="10"/>
          </p:nvPr>
        </p:nvSpPr>
        <p:spPr/>
        <p:txBody>
          <a:bodyPr/>
          <a:lstStyle/>
          <a:p>
            <a:fld id="{8A8E3610-CFDD-4880-BAB4-3CD60D9C7275}" type="datetimeFigureOut">
              <a:rPr lang="es-CO" smtClean="0"/>
              <a:t>16/08/2018</a:t>
            </a:fld>
            <a:endParaRPr lang="es-CO"/>
          </a:p>
        </p:txBody>
      </p:sp>
      <p:sp>
        <p:nvSpPr>
          <p:cNvPr id="6" name="Marcador de pie de página 5">
            <a:extLst>
              <a:ext uri="{FF2B5EF4-FFF2-40B4-BE49-F238E27FC236}">
                <a16:creationId xmlns:a16="http://schemas.microsoft.com/office/drawing/2014/main" id="{13AA7C62-DC8F-4D0B-964A-CE2BF0C0CEC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E8B0780-3D9B-4A07-B34A-4E9001851EB3}"/>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188851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B5C44F5-3FFF-4CAC-AA57-A5FA9F432C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0D667A9-36D5-492F-BA1E-D261458CB8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DFE89A9-5599-4529-AE43-8DCADC7451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D78773-9131-404C-ACB3-62F3C9BC13CF}" type="datetimeFigureOut">
              <a:rPr lang="es-CO" smtClean="0"/>
              <a:t>16/08/2018</a:t>
            </a:fld>
            <a:endParaRPr lang="es-CO"/>
          </a:p>
        </p:txBody>
      </p:sp>
      <p:sp>
        <p:nvSpPr>
          <p:cNvPr id="5" name="Marcador de pie de página 4">
            <a:extLst>
              <a:ext uri="{FF2B5EF4-FFF2-40B4-BE49-F238E27FC236}">
                <a16:creationId xmlns:a16="http://schemas.microsoft.com/office/drawing/2014/main" id="{FB060CCF-E22E-4F57-B7CF-144ECEF430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6B8EFC57-0115-44CA-A740-66DC63E8E7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5BC6-5E5C-46C2-BC4C-6B63957A0D8F}" type="slidenum">
              <a:rPr lang="es-CO" smtClean="0"/>
              <a:t>‹Nº›</a:t>
            </a:fld>
            <a:endParaRPr lang="es-CO"/>
          </a:p>
        </p:txBody>
      </p:sp>
    </p:spTree>
    <p:extLst>
      <p:ext uri="{BB962C8B-B14F-4D97-AF65-F5344CB8AC3E}">
        <p14:creationId xmlns:p14="http://schemas.microsoft.com/office/powerpoint/2010/main" val="3915240090"/>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ext Placeholder 4"/>
          <p:cNvSpPr txBox="1">
            <a:spLocks/>
          </p:cNvSpPr>
          <p:nvPr/>
        </p:nvSpPr>
        <p:spPr>
          <a:xfrm>
            <a:off x="642053" y="4770526"/>
            <a:ext cx="9488374" cy="44898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chemeClr val="tx1">
                    <a:lumMod val="75000"/>
                    <a:lumOff val="25000"/>
                  </a:schemeClr>
                </a:solidFill>
              </a:rPr>
              <a:t>Sergio Andrés Vargas Acosta</a:t>
            </a:r>
          </a:p>
        </p:txBody>
      </p:sp>
      <p:pic>
        <p:nvPicPr>
          <p:cNvPr id="7" name="Picture 2" descr="Full_logo_white"/>
          <p:cNvPicPr>
            <a:picLocks noChangeAspect="1" noChangeArrowheads="1"/>
          </p:cNvPicPr>
          <p:nvPr/>
        </p:nvPicPr>
        <p:blipFill rotWithShape="1">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l="76528" t="-9076" b="-1"/>
          <a:stretch/>
        </p:blipFill>
        <p:spPr bwMode="auto">
          <a:xfrm>
            <a:off x="801127" y="4244361"/>
            <a:ext cx="489540" cy="420862"/>
          </a:xfrm>
          <a:prstGeom prst="rect">
            <a:avLst/>
          </a:prstGeom>
          <a:noFill/>
          <a:extLst/>
        </p:spPr>
      </p:pic>
      <p:sp>
        <p:nvSpPr>
          <p:cNvPr id="8" name="Text Placeholder 4"/>
          <p:cNvSpPr txBox="1">
            <a:spLocks/>
          </p:cNvSpPr>
          <p:nvPr/>
        </p:nvSpPr>
        <p:spPr>
          <a:xfrm>
            <a:off x="417918" y="5189350"/>
            <a:ext cx="9488374" cy="89576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MX" sz="1961" dirty="0">
                <a:solidFill>
                  <a:schemeClr val="tx1">
                    <a:lumMod val="75000"/>
                    <a:lumOff val="25000"/>
                  </a:schemeClr>
                </a:solidFill>
              </a:rPr>
              <a:t>Microsoft </a:t>
            </a:r>
            <a:r>
              <a:rPr lang="es-CO" sz="1961" dirty="0" err="1">
                <a:solidFill>
                  <a:schemeClr val="tx1">
                    <a:lumMod val="75000"/>
                    <a:lumOff val="25000"/>
                  </a:schemeClr>
                </a:solidFill>
              </a:rPr>
              <a:t>Certified</a:t>
            </a:r>
            <a:r>
              <a:rPr lang="es-CO" sz="1961" dirty="0">
                <a:solidFill>
                  <a:schemeClr val="tx1">
                    <a:lumMod val="75000"/>
                    <a:lumOff val="25000"/>
                  </a:schemeClr>
                </a:solidFill>
              </a:rPr>
              <a:t> </a:t>
            </a:r>
            <a:r>
              <a:rPr lang="es-CO" sz="1961" dirty="0" err="1">
                <a:solidFill>
                  <a:schemeClr val="tx1">
                    <a:lumMod val="75000"/>
                    <a:lumOff val="25000"/>
                  </a:schemeClr>
                </a:solidFill>
              </a:rPr>
              <a:t>Solution</a:t>
            </a:r>
            <a:r>
              <a:rPr lang="es-CO" sz="1961" dirty="0">
                <a:solidFill>
                  <a:schemeClr val="tx1">
                    <a:lumMod val="75000"/>
                    <a:lumOff val="25000"/>
                  </a:schemeClr>
                </a:solidFill>
              </a:rPr>
              <a:t> </a:t>
            </a:r>
            <a:r>
              <a:rPr lang="es-CO" sz="1961" dirty="0" err="1">
                <a:solidFill>
                  <a:schemeClr val="tx1">
                    <a:lumMod val="75000"/>
                    <a:lumOff val="25000"/>
                  </a:schemeClr>
                </a:solidFill>
              </a:rPr>
              <a:t>Architec</a:t>
            </a:r>
            <a:endParaRPr lang="en-US" sz="1961" dirty="0">
              <a:solidFill>
                <a:schemeClr val="tx1">
                  <a:lumMod val="75000"/>
                  <a:lumOff val="25000"/>
                </a:schemeClr>
              </a:solidFill>
            </a:endParaRPr>
          </a:p>
        </p:txBody>
      </p:sp>
      <p:sp>
        <p:nvSpPr>
          <p:cNvPr id="12" name="Text Placeholder 4"/>
          <p:cNvSpPr txBox="1">
            <a:spLocks/>
          </p:cNvSpPr>
          <p:nvPr/>
        </p:nvSpPr>
        <p:spPr>
          <a:xfrm>
            <a:off x="1290667" y="4191323"/>
            <a:ext cx="3476307" cy="28269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sz="3138" dirty="0">
                <a:solidFill>
                  <a:schemeClr val="tx1">
                    <a:lumMod val="75000"/>
                    <a:lumOff val="25000"/>
                  </a:schemeClr>
                </a:solidFill>
              </a:rPr>
              <a:t>@</a:t>
            </a:r>
            <a:r>
              <a:rPr lang="es-CO" sz="3138" dirty="0" err="1">
                <a:solidFill>
                  <a:schemeClr val="tx1">
                    <a:lumMod val="75000"/>
                    <a:lumOff val="25000"/>
                  </a:schemeClr>
                </a:solidFill>
              </a:rPr>
              <a:t>serandvaraco</a:t>
            </a:r>
            <a:endParaRPr lang="en-US" sz="3138" dirty="0">
              <a:solidFill>
                <a:schemeClr val="tx1">
                  <a:lumMod val="75000"/>
                  <a:lumOff val="25000"/>
                </a:schemeClr>
              </a:solidFill>
            </a:endParaRPr>
          </a:p>
          <a:p>
            <a:endParaRPr lang="en-US" sz="3138" dirty="0">
              <a:solidFill>
                <a:schemeClr val="tx1">
                  <a:lumMod val="75000"/>
                  <a:lumOff val="25000"/>
                </a:schemeClr>
              </a:solidFill>
            </a:endParaRPr>
          </a:p>
        </p:txBody>
      </p:sp>
      <p:pic>
        <p:nvPicPr>
          <p:cNvPr id="9" name="Picture 2"/>
          <p:cNvPicPr>
            <a:picLocks noChangeAspect="1" noChangeArrowheads="1"/>
          </p:cNvPicPr>
          <p:nvPr/>
        </p:nvPicPr>
        <p:blipFill rotWithShape="1">
          <a:blip r:embed="rId4"/>
          <a:srcRect l="19753" r="30866" b="22622"/>
          <a:stretch/>
        </p:blipFill>
        <p:spPr bwMode="auto">
          <a:xfrm rot="5400000">
            <a:off x="6707237" y="635571"/>
            <a:ext cx="4391139" cy="3878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style>
          <a:lnRef idx="0">
            <a:schemeClr val="accent1"/>
          </a:lnRef>
          <a:fillRef idx="3">
            <a:schemeClr val="accent1"/>
          </a:fillRef>
          <a:effectRef idx="3">
            <a:schemeClr val="accent1"/>
          </a:effectRef>
          <a:fontRef idx="minor">
            <a:schemeClr val="lt1"/>
          </a:fontRef>
        </p:style>
      </p:pic>
      <p:sp>
        <p:nvSpPr>
          <p:cNvPr id="11" name="Rectángulo 10"/>
          <p:cNvSpPr/>
          <p:nvPr/>
        </p:nvSpPr>
        <p:spPr>
          <a:xfrm>
            <a:off x="6311808" y="4995019"/>
            <a:ext cx="5181996" cy="1359603"/>
          </a:xfrm>
          <a:prstGeom prst="rect">
            <a:avLst/>
          </a:prstGeom>
        </p:spPr>
        <p:txBody>
          <a:bodyPr wrap="none">
            <a:spAutoFit/>
          </a:bodyPr>
          <a:lstStyle/>
          <a:p>
            <a:r>
              <a:rPr lang="es-MX" sz="2745" b="1" dirty="0">
                <a:solidFill>
                  <a:schemeClr val="tx1">
                    <a:lumMod val="75000"/>
                    <a:lumOff val="25000"/>
                  </a:schemeClr>
                </a:solidFill>
              </a:rPr>
              <a:t>https://github.com/serandvaraco</a:t>
            </a:r>
          </a:p>
          <a:p>
            <a:pPr algn="ctr"/>
            <a:r>
              <a:rPr lang="es-MX" sz="2745" b="1" dirty="0">
                <a:solidFill>
                  <a:schemeClr val="tx1">
                    <a:lumMod val="75000"/>
                    <a:lumOff val="25000"/>
                  </a:schemeClr>
                </a:solidFill>
              </a:rPr>
              <a:t>http://unespacioparanet.com</a:t>
            </a:r>
          </a:p>
          <a:p>
            <a:pPr algn="ctr"/>
            <a:r>
              <a:rPr lang="es-MX" sz="2745" b="1" dirty="0">
                <a:solidFill>
                  <a:schemeClr val="tx1">
                    <a:lumMod val="75000"/>
                    <a:lumOff val="25000"/>
                  </a:schemeClr>
                </a:solidFill>
              </a:rPr>
              <a:t>http://fb.com/unespacioparanet</a:t>
            </a:r>
          </a:p>
        </p:txBody>
      </p:sp>
    </p:spTree>
    <p:extLst>
      <p:ext uri="{BB962C8B-B14F-4D97-AF65-F5344CB8AC3E}">
        <p14:creationId xmlns:p14="http://schemas.microsoft.com/office/powerpoint/2010/main" val="2648423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6094105" y="802955"/>
            <a:ext cx="4977976" cy="1454051"/>
          </a:xfrm>
        </p:spPr>
        <p:txBody>
          <a:bodyPr>
            <a:normAutofit/>
          </a:bodyPr>
          <a:lstStyle/>
          <a:p>
            <a:r>
              <a:rPr lang="es-CO" b="1" dirty="0">
                <a:solidFill>
                  <a:srgbClr val="000000"/>
                </a:solidFill>
                <a:latin typeface="Segoe UI Light" panose="020B0502040204020203" pitchFamily="34" charset="0"/>
                <a:cs typeface="Segoe UI Light" panose="020B0502040204020203" pitchFamily="34" charset="0"/>
              </a:rPr>
              <a:t>JSON es Rápido</a:t>
            </a:r>
          </a:p>
        </p:txBody>
      </p:sp>
      <p:sp>
        <p:nvSpPr>
          <p:cNvPr id="13"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magen 3">
            <a:extLst>
              <a:ext uri="{FF2B5EF4-FFF2-40B4-BE49-F238E27FC236}">
                <a16:creationId xmlns:a16="http://schemas.microsoft.com/office/drawing/2014/main" id="{DF4D0E00-548A-4104-95CD-2E7FBCCEBE18}"/>
              </a:ext>
            </a:extLst>
          </p:cNvPr>
          <p:cNvPicPr>
            <a:picLocks noChangeAspect="1"/>
          </p:cNvPicPr>
          <p:nvPr/>
        </p:nvPicPr>
        <p:blipFill rotWithShape="1">
          <a:blip r:embed="rId3">
            <a:alphaModFix/>
            <a:extLst/>
          </a:blip>
          <a:srcRect l="18876" r="17348" b="-2"/>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6090574" y="2421682"/>
            <a:ext cx="5614874" cy="3639289"/>
          </a:xfrm>
        </p:spPr>
        <p:txBody>
          <a:bodyPr anchor="ctr">
            <a:normAutofit/>
          </a:bodyPr>
          <a:lstStyle/>
          <a:p>
            <a:r>
              <a:rPr lang="es-MX" dirty="0">
                <a:solidFill>
                  <a:srgbClr val="000000"/>
                </a:solidFill>
                <a:latin typeface="Segoe UI Light" panose="020B0502040204020203" pitchFamily="34" charset="0"/>
                <a:cs typeface="Segoe UI Light" panose="020B0502040204020203" pitchFamily="34" charset="0"/>
              </a:rPr>
              <a:t>JSON es muy fácil de usar</a:t>
            </a:r>
          </a:p>
          <a:p>
            <a:r>
              <a:rPr lang="es-MX" dirty="0">
                <a:solidFill>
                  <a:srgbClr val="000000"/>
                </a:solidFill>
                <a:latin typeface="Segoe UI Light" panose="020B0502040204020203" pitchFamily="34" charset="0"/>
                <a:cs typeface="Segoe UI Light" panose="020B0502040204020203" pitchFamily="34" charset="0"/>
              </a:rPr>
              <a:t>su sintaxis es muy pequeña y ligera</a:t>
            </a:r>
            <a:endParaRPr lang="es-CO" dirty="0">
              <a:solidFill>
                <a:srgbClr val="0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9780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88B87DB-5C97-4265-82C0-099346C864FC}"/>
              </a:ext>
            </a:extLst>
          </p:cNvPr>
          <p:cNvPicPr>
            <a:picLocks noChangeAspect="1"/>
          </p:cNvPicPr>
          <p:nvPr/>
        </p:nvPicPr>
        <p:blipFill rotWithShape="1">
          <a:blip r:embed="rId3">
            <a:alphaModFix/>
            <a:extLst/>
          </a:blip>
          <a:srcRect l="16791" r="21207"/>
          <a:stretch/>
        </p:blipFill>
        <p:spPr>
          <a:xfrm>
            <a:off x="5797543" y="10"/>
            <a:ext cx="6394152" cy="6857990"/>
          </a:xfrm>
          <a:prstGeom prst="rect">
            <a:avLst/>
          </a:prstGeom>
        </p:spPr>
      </p:pic>
      <p:pic>
        <p:nvPicPr>
          <p:cNvPr id="18" name="Picture 17">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804998" y="798445"/>
            <a:ext cx="4803636" cy="1311664"/>
          </a:xfrm>
        </p:spPr>
        <p:txBody>
          <a:bodyPr>
            <a:normAutofit/>
          </a:bodyPr>
          <a:lstStyle/>
          <a:p>
            <a:r>
              <a:rPr lang="es-CO" b="1" dirty="0">
                <a:solidFill>
                  <a:srgbClr val="000000"/>
                </a:solidFill>
                <a:latin typeface="Segoe UI Light" panose="020B0502040204020203" pitchFamily="34" charset="0"/>
                <a:cs typeface="Segoe UI Light" panose="020B0502040204020203" pitchFamily="34" charset="0"/>
              </a:rPr>
              <a:t>Ventajas</a:t>
            </a:r>
          </a:p>
        </p:txBody>
      </p: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804997" y="2272143"/>
            <a:ext cx="4706803" cy="3788830"/>
          </a:xfrm>
        </p:spPr>
        <p:txBody>
          <a:bodyPr anchor="ctr">
            <a:normAutofit/>
          </a:bodyPr>
          <a:lstStyle/>
          <a:p>
            <a:r>
              <a:rPr lang="es-MX" sz="2000" dirty="0">
                <a:solidFill>
                  <a:srgbClr val="000000"/>
                </a:solidFill>
                <a:latin typeface="Segoe UI Light" panose="020B0502040204020203" pitchFamily="34" charset="0"/>
                <a:cs typeface="Segoe UI Light" panose="020B0502040204020203" pitchFamily="34" charset="0"/>
              </a:rPr>
              <a:t>Soporte de esquema</a:t>
            </a:r>
          </a:p>
          <a:p>
            <a:r>
              <a:rPr lang="es-MX" sz="2000" dirty="0">
                <a:solidFill>
                  <a:srgbClr val="000000"/>
                </a:solidFill>
                <a:latin typeface="Segoe UI Light" panose="020B0502040204020203" pitchFamily="34" charset="0"/>
                <a:cs typeface="Segoe UI Light" panose="020B0502040204020203" pitchFamily="34" charset="0"/>
              </a:rPr>
              <a:t>Análisis de servidor</a:t>
            </a:r>
          </a:p>
          <a:p>
            <a:r>
              <a:rPr lang="es-MX" sz="2000" dirty="0">
                <a:solidFill>
                  <a:srgbClr val="000000"/>
                </a:solidFill>
                <a:latin typeface="Segoe UI Light" panose="020B0502040204020203" pitchFamily="34" charset="0"/>
                <a:cs typeface="Segoe UI Light" panose="020B0502040204020203" pitchFamily="34" charset="0"/>
              </a:rPr>
              <a:t>Herramienta para compartir datos</a:t>
            </a:r>
          </a:p>
        </p:txBody>
      </p:sp>
    </p:spTree>
    <p:extLst>
      <p:ext uri="{BB962C8B-B14F-4D97-AF65-F5344CB8AC3E}">
        <p14:creationId xmlns:p14="http://schemas.microsoft.com/office/powerpoint/2010/main" val="1103858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06DE30A-5288-4F21-AE84-4A40C3263FDA}"/>
              </a:ext>
            </a:extLst>
          </p:cNvPr>
          <p:cNvPicPr>
            <a:picLocks noChangeAspect="1"/>
          </p:cNvPicPr>
          <p:nvPr/>
        </p:nvPicPr>
        <p:blipFill rotWithShape="1">
          <a:blip r:embed="rId3"/>
          <a:srcRect t="48962"/>
          <a:stretch/>
        </p:blipFill>
        <p:spPr>
          <a:xfrm>
            <a:off x="-1" y="10"/>
            <a:ext cx="12192001" cy="4666928"/>
          </a:xfrm>
          <a:prstGeom prst="rect">
            <a:avLst/>
          </a:prstGeom>
        </p:spPr>
      </p:pic>
      <p:pic>
        <p:nvPicPr>
          <p:cNvPr id="23" name="Picture 22">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Oval 24">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804998" y="4551037"/>
            <a:ext cx="5021782" cy="1509931"/>
          </a:xfrm>
        </p:spPr>
        <p:txBody>
          <a:bodyPr>
            <a:normAutofit/>
          </a:bodyPr>
          <a:lstStyle/>
          <a:p>
            <a:r>
              <a:rPr lang="es-CO" sz="4000" b="1">
                <a:solidFill>
                  <a:srgbClr val="000000"/>
                </a:solidFill>
                <a:latin typeface="Segoe UI Light" panose="020B0502040204020203" pitchFamily="34" charset="0"/>
                <a:cs typeface="Segoe UI Light" panose="020B0502040204020203" pitchFamily="34" charset="0"/>
              </a:rPr>
              <a:t>Desventajas</a:t>
            </a:r>
          </a:p>
        </p:txBody>
      </p: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4451231" y="4551037"/>
            <a:ext cx="6945428" cy="1509935"/>
          </a:xfrm>
        </p:spPr>
        <p:txBody>
          <a:bodyPr anchor="ctr">
            <a:normAutofit/>
          </a:bodyPr>
          <a:lstStyle/>
          <a:p>
            <a:r>
              <a:rPr lang="es-MX" sz="1600" dirty="0">
                <a:latin typeface="Segoe UI Light" panose="020B0502040204020203" pitchFamily="34" charset="0"/>
                <a:cs typeface="Segoe UI Light" panose="020B0502040204020203" pitchFamily="34" charset="0"/>
              </a:rPr>
              <a:t>No se maneja ningún error para las llamadas JSON</a:t>
            </a:r>
          </a:p>
          <a:p>
            <a:r>
              <a:rPr lang="es-MX" sz="1600" dirty="0">
                <a:solidFill>
                  <a:srgbClr val="000000"/>
                </a:solidFill>
                <a:latin typeface="Segoe UI Light" panose="020B0502040204020203" pitchFamily="34" charset="0"/>
                <a:cs typeface="Segoe UI Light" panose="020B0502040204020203" pitchFamily="34" charset="0"/>
              </a:rPr>
              <a:t>no puede detectar un error 404 del servidor</a:t>
            </a:r>
          </a:p>
          <a:p>
            <a:r>
              <a:rPr lang="es-MX" sz="1600" dirty="0">
                <a:solidFill>
                  <a:srgbClr val="000000"/>
                </a:solidFill>
                <a:latin typeface="Segoe UI Light" panose="020B0502040204020203" pitchFamily="34" charset="0"/>
                <a:cs typeface="Segoe UI Light" panose="020B0502040204020203" pitchFamily="34" charset="0"/>
              </a:rPr>
              <a:t>Sitio que no se de confianza puede ser vulnerable a ataques.</a:t>
            </a:r>
          </a:p>
        </p:txBody>
      </p:sp>
    </p:spTree>
    <p:extLst>
      <p:ext uri="{BB962C8B-B14F-4D97-AF65-F5344CB8AC3E}">
        <p14:creationId xmlns:p14="http://schemas.microsoft.com/office/powerpoint/2010/main" val="271234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Resultado de imagen para proteccion informatica geek">
            <a:extLst>
              <a:ext uri="{FF2B5EF4-FFF2-40B4-BE49-F238E27FC236}">
                <a16:creationId xmlns:a16="http://schemas.microsoft.com/office/drawing/2014/main" id="{EC2E2C0D-2000-4777-954A-B863A98111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687" r="19146"/>
          <a:stretch/>
        </p:blipFill>
        <p:spPr bwMode="auto">
          <a:xfrm>
            <a:off x="-11909" y="10"/>
            <a:ext cx="6324601"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70">
            <a:extLst>
              <a:ext uri="{FF2B5EF4-FFF2-40B4-BE49-F238E27FC236}">
                <a16:creationId xmlns:a16="http://schemas.microsoft.com/office/drawing/2014/main" id="{19AE98B8-B73A-4724-B639-017087F923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6751320" y="4560914"/>
            <a:ext cx="4869179" cy="1325563"/>
          </a:xfrm>
        </p:spPr>
        <p:txBody>
          <a:bodyPr>
            <a:normAutofit/>
          </a:bodyPr>
          <a:lstStyle/>
          <a:p>
            <a:r>
              <a:rPr lang="es-CO" b="1" dirty="0">
                <a:solidFill>
                  <a:srgbClr val="000000"/>
                </a:solidFill>
                <a:latin typeface="Segoe UI Light" panose="020B0502040204020203" pitchFamily="34" charset="0"/>
                <a:cs typeface="Segoe UI Light" panose="020B0502040204020203" pitchFamily="34" charset="0"/>
              </a:rPr>
              <a:t>Protección de ataques</a:t>
            </a:r>
          </a:p>
        </p:txBody>
      </p: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6751321" y="1382165"/>
            <a:ext cx="4869179" cy="3047946"/>
          </a:xfrm>
        </p:spPr>
        <p:txBody>
          <a:bodyPr anchor="b">
            <a:normAutofit fontScale="92500" lnSpcReduction="10000"/>
          </a:bodyPr>
          <a:lstStyle/>
          <a:p>
            <a:r>
              <a:rPr lang="es-MX" sz="1800" dirty="0">
                <a:solidFill>
                  <a:srgbClr val="000000"/>
                </a:solidFill>
                <a:latin typeface="Segoe UI Light" panose="020B0502040204020203" pitchFamily="34" charset="0"/>
                <a:cs typeface="Segoe UI Light" panose="020B0502040204020203" pitchFamily="34" charset="0"/>
              </a:rPr>
              <a:t>Envío de datos por POST</a:t>
            </a:r>
          </a:p>
          <a:p>
            <a:r>
              <a:rPr lang="es-MX" sz="1800" dirty="0">
                <a:solidFill>
                  <a:srgbClr val="000000"/>
                </a:solidFill>
                <a:latin typeface="Segoe UI Light" panose="020B0502040204020203" pitchFamily="34" charset="0"/>
                <a:cs typeface="Segoe UI Light" panose="020B0502040204020203" pitchFamily="34" charset="0"/>
              </a:rPr>
              <a:t>Agregue token CSRF único en la solicitud para evitar que la aplicación secuestre las cookies y las solicitudes incorrectas.</a:t>
            </a:r>
          </a:p>
          <a:p>
            <a:r>
              <a:rPr lang="es-MX" sz="1800" dirty="0">
                <a:solidFill>
                  <a:srgbClr val="000000"/>
                </a:solidFill>
                <a:latin typeface="Segoe UI Light" panose="020B0502040204020203" pitchFamily="34" charset="0"/>
                <a:cs typeface="Segoe UI Light" panose="020B0502040204020203" pitchFamily="34" charset="0"/>
              </a:rPr>
              <a:t>Utilice siempre el protocolo de transferencia segura (HTTPS) en las solicitudes.</a:t>
            </a:r>
          </a:p>
          <a:p>
            <a:r>
              <a:rPr lang="es-MX" sz="1800" dirty="0" err="1">
                <a:solidFill>
                  <a:srgbClr val="000000"/>
                </a:solidFill>
                <a:latin typeface="Segoe UI Light" panose="020B0502040204020203" pitchFamily="34" charset="0"/>
                <a:cs typeface="Segoe UI Light" panose="020B0502040204020203" pitchFamily="34" charset="0"/>
              </a:rPr>
              <a:t>ompruebe</a:t>
            </a:r>
            <a:r>
              <a:rPr lang="es-MX" sz="1800" dirty="0">
                <a:solidFill>
                  <a:srgbClr val="000000"/>
                </a:solidFill>
                <a:latin typeface="Segoe UI Light" panose="020B0502040204020203" pitchFamily="34" charset="0"/>
                <a:cs typeface="Segoe UI Light" panose="020B0502040204020203" pitchFamily="34" charset="0"/>
              </a:rPr>
              <a:t> el encabezado especial, como X-</a:t>
            </a:r>
            <a:r>
              <a:rPr lang="es-MX" sz="1800" dirty="0" err="1">
                <a:solidFill>
                  <a:srgbClr val="000000"/>
                </a:solidFill>
                <a:latin typeface="Segoe UI Light" panose="020B0502040204020203" pitchFamily="34" charset="0"/>
                <a:cs typeface="Segoe UI Light" panose="020B0502040204020203" pitchFamily="34" charset="0"/>
              </a:rPr>
              <a:t>Request</a:t>
            </a:r>
            <a:r>
              <a:rPr lang="es-MX" sz="1800" dirty="0">
                <a:solidFill>
                  <a:srgbClr val="000000"/>
                </a:solidFill>
                <a:latin typeface="Segoe UI Light" panose="020B0502040204020203" pitchFamily="34" charset="0"/>
                <a:cs typeface="Segoe UI Light" panose="020B0502040204020203" pitchFamily="34" charset="0"/>
              </a:rPr>
              <a:t>-</a:t>
            </a:r>
            <a:r>
              <a:rPr lang="es-MX" sz="1800" dirty="0" err="1">
                <a:solidFill>
                  <a:srgbClr val="000000"/>
                </a:solidFill>
                <a:latin typeface="Segoe UI Light" panose="020B0502040204020203" pitchFamily="34" charset="0"/>
                <a:cs typeface="Segoe UI Light" panose="020B0502040204020203" pitchFamily="34" charset="0"/>
              </a:rPr>
              <a:t>With</a:t>
            </a:r>
            <a:r>
              <a:rPr lang="es-MX" sz="1800" dirty="0">
                <a:solidFill>
                  <a:srgbClr val="000000"/>
                </a:solidFill>
                <a:latin typeface="Segoe UI Light" panose="020B0502040204020203" pitchFamily="34" charset="0"/>
                <a:cs typeface="Segoe UI Light" panose="020B0502040204020203" pitchFamily="34" charset="0"/>
              </a:rPr>
              <a:t>: </a:t>
            </a:r>
            <a:r>
              <a:rPr lang="es-MX" sz="1800" dirty="0" err="1">
                <a:solidFill>
                  <a:srgbClr val="000000"/>
                </a:solidFill>
                <a:latin typeface="Segoe UI Light" panose="020B0502040204020203" pitchFamily="34" charset="0"/>
                <a:cs typeface="Segoe UI Light" panose="020B0502040204020203" pitchFamily="34" charset="0"/>
              </a:rPr>
              <a:t>XMLHttpRequest</a:t>
            </a:r>
            <a:r>
              <a:rPr lang="es-MX" sz="1800" dirty="0">
                <a:solidFill>
                  <a:srgbClr val="000000"/>
                </a:solidFill>
                <a:latin typeface="Segoe UI Light" panose="020B0502040204020203" pitchFamily="34" charset="0"/>
                <a:cs typeface="Segoe UI Light" panose="020B0502040204020203" pitchFamily="34" charset="0"/>
              </a:rPr>
              <a:t> o Content-</a:t>
            </a:r>
            <a:r>
              <a:rPr lang="es-MX" sz="1800" dirty="0" err="1">
                <a:solidFill>
                  <a:srgbClr val="000000"/>
                </a:solidFill>
                <a:latin typeface="Segoe UI Light" panose="020B0502040204020203" pitchFamily="34" charset="0"/>
                <a:cs typeface="Segoe UI Light" panose="020B0502040204020203" pitchFamily="34" charset="0"/>
              </a:rPr>
              <a:t>Type</a:t>
            </a:r>
            <a:r>
              <a:rPr lang="es-MX" sz="1800" dirty="0">
                <a:solidFill>
                  <a:srgbClr val="000000"/>
                </a:solidFill>
                <a:latin typeface="Segoe UI Light" panose="020B0502040204020203" pitchFamily="34" charset="0"/>
                <a:cs typeface="Segoe UI Light" panose="020B0502040204020203" pitchFamily="34" charset="0"/>
              </a:rPr>
              <a:t>: </a:t>
            </a:r>
            <a:r>
              <a:rPr lang="es-MX" sz="1800" dirty="0" err="1">
                <a:solidFill>
                  <a:srgbClr val="000000"/>
                </a:solidFill>
                <a:latin typeface="Segoe UI Light" panose="020B0502040204020203" pitchFamily="34" charset="0"/>
                <a:cs typeface="Segoe UI Light" panose="020B0502040204020203" pitchFamily="34" charset="0"/>
              </a:rPr>
              <a:t>application</a:t>
            </a:r>
            <a:r>
              <a:rPr lang="es-MX" sz="1800" dirty="0">
                <a:solidFill>
                  <a:srgbClr val="000000"/>
                </a:solidFill>
                <a:latin typeface="Segoe UI Light" panose="020B0502040204020203" pitchFamily="34" charset="0"/>
                <a:cs typeface="Segoe UI Light" panose="020B0502040204020203" pitchFamily="34" charset="0"/>
              </a:rPr>
              <a:t>/</a:t>
            </a:r>
            <a:r>
              <a:rPr lang="es-MX" sz="1800" dirty="0" err="1">
                <a:solidFill>
                  <a:srgbClr val="000000"/>
                </a:solidFill>
                <a:latin typeface="Segoe UI Light" panose="020B0502040204020203" pitchFamily="34" charset="0"/>
                <a:cs typeface="Segoe UI Light" panose="020B0502040204020203" pitchFamily="34" charset="0"/>
              </a:rPr>
              <a:t>json</a:t>
            </a:r>
            <a:r>
              <a:rPr lang="es-MX" sz="1800" dirty="0">
                <a:solidFill>
                  <a:srgbClr val="000000"/>
                </a:solidFill>
                <a:latin typeface="Segoe UI Light" panose="020B0502040204020203" pitchFamily="34" charset="0"/>
                <a:cs typeface="Segoe UI Light" panose="020B0502040204020203" pitchFamily="34" charset="0"/>
              </a:rPr>
              <a:t> antes de enviar la respuesta a la solicitud.</a:t>
            </a:r>
          </a:p>
          <a:p>
            <a:r>
              <a:rPr lang="es-MX" sz="1800" dirty="0">
                <a:solidFill>
                  <a:srgbClr val="000000"/>
                </a:solidFill>
                <a:latin typeface="Segoe UI Light" panose="020B0502040204020203" pitchFamily="34" charset="0"/>
                <a:cs typeface="Segoe UI Light" panose="020B0502040204020203" pitchFamily="34" charset="0"/>
              </a:rPr>
              <a:t>Use tokens API como JSON Web Tokens ( JWT ).</a:t>
            </a:r>
          </a:p>
        </p:txBody>
      </p:sp>
    </p:spTree>
    <p:extLst>
      <p:ext uri="{BB962C8B-B14F-4D97-AF65-F5344CB8AC3E}">
        <p14:creationId xmlns:p14="http://schemas.microsoft.com/office/powerpoint/2010/main" val="93150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Resultado de imagen para tools developer geek">
            <a:extLst>
              <a:ext uri="{FF2B5EF4-FFF2-40B4-BE49-F238E27FC236}">
                <a16:creationId xmlns:a16="http://schemas.microsoft.com/office/drawing/2014/main" id="{7ABE6DD1-F051-4F8E-9CD5-441E3195E8C5}"/>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6533" r="41277" b="-1"/>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191">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804998" y="798445"/>
            <a:ext cx="4803636" cy="1311664"/>
          </a:xfrm>
        </p:spPr>
        <p:txBody>
          <a:bodyPr>
            <a:normAutofit/>
          </a:bodyPr>
          <a:lstStyle/>
          <a:p>
            <a:r>
              <a:rPr lang="es-CO" b="1">
                <a:solidFill>
                  <a:srgbClr val="000000"/>
                </a:solidFill>
                <a:latin typeface="Segoe UI Light" panose="020B0502040204020203" pitchFamily="34" charset="0"/>
                <a:cs typeface="Segoe UI Light" panose="020B0502040204020203" pitchFamily="34" charset="0"/>
              </a:rPr>
              <a:t>Herramientas JSON</a:t>
            </a:r>
          </a:p>
        </p:txBody>
      </p: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1389197" y="2908554"/>
            <a:ext cx="4706803" cy="3788830"/>
          </a:xfrm>
        </p:spPr>
        <p:txBody>
          <a:bodyPr anchor="ctr">
            <a:normAutofit fontScale="92500" lnSpcReduction="20000"/>
          </a:bodyPr>
          <a:lstStyle/>
          <a:p>
            <a:r>
              <a:rPr lang="es-MX" dirty="0" err="1">
                <a:solidFill>
                  <a:srgbClr val="000000"/>
                </a:solidFill>
                <a:latin typeface="Segoe UI Light" panose="020B0502040204020203" pitchFamily="34" charset="0"/>
                <a:cs typeface="Segoe UI Light" panose="020B0502040204020203" pitchFamily="34" charset="0"/>
              </a:rPr>
              <a:t>fastJSON</a:t>
            </a:r>
            <a:endParaRPr lang="es-MX" dirty="0">
              <a:solidFill>
                <a:srgbClr val="000000"/>
              </a:solidFill>
              <a:latin typeface="Segoe UI Light" panose="020B0502040204020203" pitchFamily="34" charset="0"/>
              <a:cs typeface="Segoe UI Light" panose="020B0502040204020203" pitchFamily="34" charset="0"/>
            </a:endParaRPr>
          </a:p>
          <a:p>
            <a:r>
              <a:rPr lang="es-CO" dirty="0">
                <a:solidFill>
                  <a:srgbClr val="000000"/>
                </a:solidFill>
                <a:latin typeface="Segoe UI Light" panose="020B0502040204020203" pitchFamily="34" charset="0"/>
                <a:cs typeface="Segoe UI Light" panose="020B0502040204020203" pitchFamily="34" charset="0"/>
              </a:rPr>
              <a:t>JSON </a:t>
            </a:r>
            <a:r>
              <a:rPr lang="es-CO" dirty="0" err="1">
                <a:solidFill>
                  <a:srgbClr val="000000"/>
                </a:solidFill>
                <a:latin typeface="Segoe UI Light" panose="020B0502040204020203" pitchFamily="34" charset="0"/>
                <a:cs typeface="Segoe UI Light" panose="020B0502040204020203" pitchFamily="34" charset="0"/>
              </a:rPr>
              <a:t>Checker</a:t>
            </a:r>
            <a:endParaRPr lang="es-CO" dirty="0">
              <a:solidFill>
                <a:srgbClr val="000000"/>
              </a:solidFill>
              <a:latin typeface="Segoe UI Light" panose="020B0502040204020203" pitchFamily="34" charset="0"/>
              <a:cs typeface="Segoe UI Light" panose="020B0502040204020203" pitchFamily="34" charset="0"/>
            </a:endParaRPr>
          </a:p>
          <a:p>
            <a:r>
              <a:rPr lang="es-CO" dirty="0" err="1">
                <a:solidFill>
                  <a:srgbClr val="000000"/>
                </a:solidFill>
                <a:latin typeface="Segoe UI Light" panose="020B0502040204020203" pitchFamily="34" charset="0"/>
                <a:cs typeface="Segoe UI Light" panose="020B0502040204020203" pitchFamily="34" charset="0"/>
              </a:rPr>
              <a:t>Jayrock</a:t>
            </a:r>
            <a:endParaRPr lang="es-CO" dirty="0">
              <a:solidFill>
                <a:srgbClr val="000000"/>
              </a:solidFill>
              <a:latin typeface="Segoe UI Light" panose="020B0502040204020203" pitchFamily="34" charset="0"/>
              <a:cs typeface="Segoe UI Light" panose="020B0502040204020203" pitchFamily="34" charset="0"/>
            </a:endParaRPr>
          </a:p>
          <a:p>
            <a:r>
              <a:rPr lang="es-CO" dirty="0">
                <a:solidFill>
                  <a:srgbClr val="000000"/>
                </a:solidFill>
                <a:latin typeface="Segoe UI Light" panose="020B0502040204020203" pitchFamily="34" charset="0"/>
                <a:cs typeface="Segoe UI Light" panose="020B0502040204020203" pitchFamily="34" charset="0"/>
              </a:rPr>
              <a:t>Json.NET</a:t>
            </a:r>
          </a:p>
          <a:p>
            <a:r>
              <a:rPr lang="es-CO" dirty="0" err="1">
                <a:solidFill>
                  <a:srgbClr val="000000"/>
                </a:solidFill>
                <a:latin typeface="Segoe UI Light" panose="020B0502040204020203" pitchFamily="34" charset="0"/>
                <a:cs typeface="Segoe UI Light" panose="020B0502040204020203" pitchFamily="34" charset="0"/>
              </a:rPr>
              <a:t>Manatee.Json</a:t>
            </a:r>
            <a:endParaRPr lang="es-CO" dirty="0">
              <a:solidFill>
                <a:srgbClr val="000000"/>
              </a:solidFill>
              <a:latin typeface="Segoe UI Light" panose="020B0502040204020203" pitchFamily="34" charset="0"/>
              <a:cs typeface="Segoe UI Light" panose="020B0502040204020203" pitchFamily="34" charset="0"/>
            </a:endParaRPr>
          </a:p>
          <a:p>
            <a:r>
              <a:rPr lang="es-CO" dirty="0" err="1">
                <a:solidFill>
                  <a:srgbClr val="000000"/>
                </a:solidFill>
                <a:latin typeface="Segoe UI Light" panose="020B0502040204020203" pitchFamily="34" charset="0"/>
                <a:cs typeface="Segoe UI Light" panose="020B0502040204020203" pitchFamily="34" charset="0"/>
              </a:rPr>
              <a:t>FastJsonParser</a:t>
            </a:r>
            <a:endParaRPr lang="es-CO" dirty="0">
              <a:solidFill>
                <a:srgbClr val="000000"/>
              </a:solidFill>
              <a:latin typeface="Segoe UI Light" panose="020B0502040204020203" pitchFamily="34" charset="0"/>
              <a:cs typeface="Segoe UI Light" panose="020B0502040204020203" pitchFamily="34" charset="0"/>
            </a:endParaRPr>
          </a:p>
          <a:p>
            <a:r>
              <a:rPr lang="es-CO" dirty="0" err="1">
                <a:solidFill>
                  <a:srgbClr val="000000"/>
                </a:solidFill>
                <a:latin typeface="Segoe UI Light" panose="020B0502040204020203" pitchFamily="34" charset="0"/>
                <a:cs typeface="Segoe UI Light" panose="020B0502040204020203" pitchFamily="34" charset="0"/>
              </a:rPr>
              <a:t>LightJson</a:t>
            </a:r>
            <a:endParaRPr lang="es-CO" dirty="0">
              <a:solidFill>
                <a:srgbClr val="000000"/>
              </a:solidFill>
              <a:latin typeface="Segoe UI Light" panose="020B0502040204020203" pitchFamily="34" charset="0"/>
              <a:cs typeface="Segoe UI Light" panose="020B0502040204020203" pitchFamily="34" charset="0"/>
            </a:endParaRPr>
          </a:p>
          <a:p>
            <a:r>
              <a:rPr lang="es-CO" dirty="0" err="1">
                <a:solidFill>
                  <a:srgbClr val="000000"/>
                </a:solidFill>
                <a:latin typeface="Segoe UI Light" panose="020B0502040204020203" pitchFamily="34" charset="0"/>
                <a:cs typeface="Segoe UI Light" panose="020B0502040204020203" pitchFamily="34" charset="0"/>
              </a:rPr>
              <a:t>liersch.json</a:t>
            </a:r>
            <a:endParaRPr lang="es-CO" dirty="0">
              <a:solidFill>
                <a:srgbClr val="000000"/>
              </a:solidFill>
              <a:latin typeface="Segoe UI Light" panose="020B0502040204020203" pitchFamily="34" charset="0"/>
              <a:cs typeface="Segoe UI Light" panose="020B0502040204020203" pitchFamily="34" charset="0"/>
            </a:endParaRPr>
          </a:p>
          <a:p>
            <a:r>
              <a:rPr lang="es-CO" dirty="0" err="1">
                <a:solidFill>
                  <a:srgbClr val="000000"/>
                </a:solidFill>
                <a:latin typeface="Segoe UI Light" panose="020B0502040204020203" pitchFamily="34" charset="0"/>
                <a:cs typeface="Segoe UI Light" panose="020B0502040204020203" pitchFamily="34" charset="0"/>
              </a:rPr>
              <a:t>ServiceStack</a:t>
            </a:r>
            <a:endParaRPr lang="es-CO" dirty="0">
              <a:solidFill>
                <a:srgbClr val="000000"/>
              </a:solidFill>
              <a:latin typeface="Segoe UI Light" panose="020B0502040204020203" pitchFamily="34" charset="0"/>
              <a:cs typeface="Segoe UI Light" panose="020B0502040204020203" pitchFamily="34" charset="0"/>
            </a:endParaRPr>
          </a:p>
          <a:p>
            <a:endParaRPr lang="es-CO" dirty="0">
              <a:solidFill>
                <a:srgbClr val="000000"/>
              </a:solidFill>
              <a:latin typeface="Segoe UI Light" panose="020B0502040204020203" pitchFamily="34" charset="0"/>
              <a:cs typeface="Segoe UI Light" panose="020B0502040204020203" pitchFamily="34" charset="0"/>
            </a:endParaRPr>
          </a:p>
          <a:p>
            <a:endParaRPr lang="es-CO" dirty="0">
              <a:solidFill>
                <a:srgbClr val="000000"/>
              </a:solidFill>
              <a:latin typeface="Segoe UI Light" panose="020B0502040204020203" pitchFamily="34" charset="0"/>
              <a:cs typeface="Segoe UI Light" panose="020B0502040204020203" pitchFamily="34" charset="0"/>
            </a:endParaRPr>
          </a:p>
          <a:p>
            <a:endParaRPr lang="es-MX" dirty="0">
              <a:solidFill>
                <a:srgbClr val="0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5302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655320" y="365125"/>
            <a:ext cx="5120114" cy="1692794"/>
          </a:xfrm>
        </p:spPr>
        <p:txBody>
          <a:bodyPr>
            <a:normAutofit/>
          </a:bodyPr>
          <a:lstStyle/>
          <a:p>
            <a:r>
              <a:rPr lang="es-CO" b="1">
                <a:latin typeface="Segoe UI Light" panose="020B0502040204020203" pitchFamily="34" charset="0"/>
                <a:cs typeface="Segoe UI Light" panose="020B0502040204020203" pitchFamily="34" charset="0"/>
              </a:rPr>
              <a:t>Online </a:t>
            </a:r>
            <a:r>
              <a:rPr lang="es-CO" b="1" err="1">
                <a:latin typeface="Segoe UI Light" panose="020B0502040204020203" pitchFamily="34" charset="0"/>
                <a:cs typeface="Segoe UI Light" panose="020B0502040204020203" pitchFamily="34" charset="0"/>
              </a:rPr>
              <a:t>tester</a:t>
            </a:r>
            <a:endParaRPr lang="es-CO" b="1">
              <a:latin typeface="Segoe UI Light" panose="020B0502040204020203" pitchFamily="34" charset="0"/>
              <a:cs typeface="Segoe UI Light" panose="020B0502040204020203" pitchFamily="34" charset="0"/>
            </a:endParaRPr>
          </a:p>
        </p:txBody>
      </p:sp>
      <p:cxnSp>
        <p:nvCxnSpPr>
          <p:cNvPr id="10244"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655321" y="2575034"/>
            <a:ext cx="5120113" cy="3462228"/>
          </a:xfrm>
        </p:spPr>
        <p:txBody>
          <a:bodyPr>
            <a:normAutofit/>
          </a:bodyPr>
          <a:lstStyle/>
          <a:p>
            <a:r>
              <a:rPr lang="es-CO" sz="1800">
                <a:latin typeface="Segoe UI Light" panose="020B0502040204020203" pitchFamily="34" charset="0"/>
                <a:cs typeface="Segoe UI Light" panose="020B0502040204020203" pitchFamily="34" charset="0"/>
              </a:rPr>
              <a:t>Json Online Editor</a:t>
            </a:r>
          </a:p>
          <a:p>
            <a:r>
              <a:rPr lang="es-CO" sz="1800">
                <a:latin typeface="Segoe UI Light" panose="020B0502040204020203" pitchFamily="34" charset="0"/>
                <a:cs typeface="Segoe UI Light" panose="020B0502040204020203" pitchFamily="34" charset="0"/>
              </a:rPr>
              <a:t>Json formatter </a:t>
            </a:r>
          </a:p>
          <a:p>
            <a:r>
              <a:rPr lang="es-CO" sz="1800">
                <a:latin typeface="Segoe UI Light" panose="020B0502040204020203" pitchFamily="34" charset="0"/>
                <a:cs typeface="Segoe UI Light" panose="020B0502040204020203" pitchFamily="34" charset="0"/>
              </a:rPr>
              <a:t>Online json editor</a:t>
            </a:r>
          </a:p>
          <a:p>
            <a:r>
              <a:rPr lang="es-CO" sz="1800">
                <a:latin typeface="Segoe UI Light" panose="020B0502040204020203" pitchFamily="34" charset="0"/>
                <a:cs typeface="Segoe UI Light" panose="020B0502040204020203" pitchFamily="34" charset="0"/>
              </a:rPr>
              <a:t>Json viewer</a:t>
            </a:r>
          </a:p>
          <a:p>
            <a:endParaRPr lang="es-CO" sz="1800"/>
          </a:p>
          <a:p>
            <a:endParaRPr lang="es-MX" sz="1800">
              <a:latin typeface="Segoe UI Light" panose="020B0502040204020203" pitchFamily="34" charset="0"/>
              <a:cs typeface="Segoe UI Light" panose="020B0502040204020203" pitchFamily="34" charset="0"/>
            </a:endParaRPr>
          </a:p>
        </p:txBody>
      </p:sp>
      <p:pic>
        <p:nvPicPr>
          <p:cNvPr id="10242" name="Picture 2" descr="Resultado de imagen para editors json">
            <a:extLst>
              <a:ext uri="{FF2B5EF4-FFF2-40B4-BE49-F238E27FC236}">
                <a16:creationId xmlns:a16="http://schemas.microsoft.com/office/drawing/2014/main" id="{09E31161-1D17-4398-B582-9EF192232D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31" r="5114"/>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118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640079" y="4526280"/>
            <a:ext cx="7410681" cy="1737360"/>
          </a:xfrm>
        </p:spPr>
        <p:txBody>
          <a:bodyPr>
            <a:normAutofit/>
          </a:bodyPr>
          <a:lstStyle/>
          <a:p>
            <a:r>
              <a:rPr lang="es-CO" sz="4800" b="1" dirty="0">
                <a:latin typeface="Segoe UI Light" panose="020B0502040204020203" pitchFamily="34" charset="0"/>
                <a:cs typeface="Segoe UI Light" panose="020B0502040204020203" pitchFamily="34" charset="0"/>
              </a:rPr>
              <a:t>Práctica</a:t>
            </a:r>
          </a:p>
        </p:txBody>
      </p:sp>
      <p:pic>
        <p:nvPicPr>
          <p:cNvPr id="11266" name="Picture 2" descr="Resultado de imagen para practice geek">
            <a:extLst>
              <a:ext uri="{FF2B5EF4-FFF2-40B4-BE49-F238E27FC236}">
                <a16:creationId xmlns:a16="http://schemas.microsoft.com/office/drawing/2014/main" id="{A429C403-7DFC-4DAB-89F7-99107686D7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9792" b="1"/>
          <a:stretch/>
        </p:blipFill>
        <p:spPr bwMode="auto">
          <a:xfrm>
            <a:off x="6492114"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noFill/>
          <a:extLst>
            <a:ext uri="{909E8E84-426E-40DD-AFC4-6F175D3DCCD1}">
              <a14:hiddenFill xmlns:a14="http://schemas.microsoft.com/office/drawing/2010/main">
                <a:solidFill>
                  <a:srgbClr val="FFFFFF"/>
                </a:solidFill>
              </a14:hiddenFill>
            </a:ext>
          </a:extLst>
        </p:spPr>
      </p:pic>
      <p:cxnSp>
        <p:nvCxnSpPr>
          <p:cNvPr id="74" name="Straight Connector 73">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1147" y="5004581"/>
            <a:ext cx="962395" cy="962395"/>
          </a:xfrm>
          <a:prstGeom prst="ellipse">
            <a:avLst/>
          </a:prstGeom>
          <a:solidFill>
            <a:srgbClr val="343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rgbClr val="F49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adroTexto 5">
            <a:extLst>
              <a:ext uri="{FF2B5EF4-FFF2-40B4-BE49-F238E27FC236}">
                <a16:creationId xmlns:a16="http://schemas.microsoft.com/office/drawing/2014/main" id="{DD878F16-C776-447A-9BDB-D38D5C80D0FA}"/>
              </a:ext>
            </a:extLst>
          </p:cNvPr>
          <p:cNvSpPr txBox="1"/>
          <p:nvPr/>
        </p:nvSpPr>
        <p:spPr>
          <a:xfrm>
            <a:off x="660751" y="993427"/>
            <a:ext cx="6051978" cy="3785652"/>
          </a:xfrm>
          <a:prstGeom prst="rect">
            <a:avLst/>
          </a:prstGeom>
          <a:noFill/>
        </p:spPr>
        <p:txBody>
          <a:bodyPr wrap="none" rtlCol="0">
            <a:spAutoFit/>
          </a:bodyPr>
          <a:lstStyle/>
          <a:p>
            <a:r>
              <a:rPr lang="es-CO" sz="2000" dirty="0">
                <a:latin typeface="Segoe UI Light" panose="020B0502040204020203" pitchFamily="34" charset="0"/>
                <a:cs typeface="Segoe UI Light" panose="020B0502040204020203" pitchFamily="34" charset="0"/>
              </a:rPr>
              <a:t>Construir un </a:t>
            </a:r>
            <a:r>
              <a:rPr lang="es-CO" sz="2000" dirty="0" err="1">
                <a:latin typeface="Segoe UI Light" panose="020B0502040204020203" pitchFamily="34" charset="0"/>
                <a:cs typeface="Segoe UI Light" panose="020B0502040204020203" pitchFamily="34" charset="0"/>
              </a:rPr>
              <a:t>Json</a:t>
            </a:r>
            <a:r>
              <a:rPr lang="es-CO" sz="2000" dirty="0">
                <a:latin typeface="Segoe UI Light" panose="020B0502040204020203" pitchFamily="34" charset="0"/>
                <a:cs typeface="Segoe UI Light" panose="020B0502040204020203" pitchFamily="34" charset="0"/>
              </a:rPr>
              <a:t> con la siguiente información. </a:t>
            </a:r>
          </a:p>
          <a:p>
            <a:endParaRPr lang="es-CO" sz="2000" dirty="0">
              <a:latin typeface="Segoe UI Light" panose="020B0502040204020203" pitchFamily="34" charset="0"/>
              <a:cs typeface="Segoe UI Light" panose="020B0502040204020203" pitchFamily="34" charset="0"/>
            </a:endParaRPr>
          </a:p>
          <a:p>
            <a:r>
              <a:rPr lang="es-CO" sz="2000"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Cabeceras</a:t>
            </a:r>
          </a:p>
          <a:p>
            <a:r>
              <a:rPr lang="es-CO" sz="2000" dirty="0">
                <a:latin typeface="Segoe UI Light" panose="020B0502040204020203" pitchFamily="34" charset="0"/>
                <a:cs typeface="Segoe UI Light" panose="020B0502040204020203" pitchFamily="34" charset="0"/>
              </a:rPr>
              <a:t>Título, Autor, Genero</a:t>
            </a:r>
          </a:p>
          <a:p>
            <a:endParaRPr lang="es-CO" sz="2000" dirty="0">
              <a:latin typeface="Segoe UI Light" panose="020B0502040204020203" pitchFamily="34" charset="0"/>
              <a:cs typeface="Segoe UI Light" panose="020B0502040204020203" pitchFamily="34" charset="0"/>
            </a:endParaRPr>
          </a:p>
          <a:p>
            <a:r>
              <a:rPr lang="es-CO" sz="2000"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Detalle</a:t>
            </a:r>
          </a:p>
          <a:p>
            <a:r>
              <a:rPr lang="es-CO" sz="2000" dirty="0">
                <a:latin typeface="Segoe UI Light" panose="020B0502040204020203" pitchFamily="34" charset="0"/>
                <a:cs typeface="Segoe UI Light" panose="020B0502040204020203" pitchFamily="34" charset="0"/>
              </a:rPr>
              <a:t>Publicación, Año de publicación, ISBN, Idioma, Páginas</a:t>
            </a:r>
          </a:p>
          <a:p>
            <a:endParaRPr lang="es-CO" sz="2000" dirty="0">
              <a:latin typeface="Segoe UI Light" panose="020B0502040204020203" pitchFamily="34" charset="0"/>
              <a:cs typeface="Segoe UI Light" panose="020B0502040204020203" pitchFamily="34" charset="0"/>
            </a:endParaRPr>
          </a:p>
          <a:p>
            <a:r>
              <a:rPr lang="es-CO" sz="2000"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Precios (* este debe ser un arreglo)</a:t>
            </a:r>
          </a:p>
          <a:p>
            <a:r>
              <a:rPr lang="es-CO" sz="2000" dirty="0">
                <a:latin typeface="Segoe UI Light" panose="020B0502040204020203" pitchFamily="34" charset="0"/>
                <a:cs typeface="Segoe UI Light" panose="020B0502040204020203" pitchFamily="34" charset="0"/>
              </a:rPr>
              <a:t>Tipo distribución, precio</a:t>
            </a:r>
          </a:p>
          <a:p>
            <a:endParaRPr lang="es-CO" sz="2000" dirty="0">
              <a:latin typeface="Segoe UI Light" panose="020B0502040204020203" pitchFamily="34" charset="0"/>
              <a:cs typeface="Segoe UI Light" panose="020B0502040204020203" pitchFamily="34" charset="0"/>
            </a:endParaRPr>
          </a:p>
          <a:p>
            <a:endParaRPr lang="es-CO"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62603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655320" y="1129624"/>
            <a:ext cx="5120114" cy="1692794"/>
          </a:xfrm>
        </p:spPr>
        <p:txBody>
          <a:bodyPr>
            <a:normAutofit/>
          </a:bodyPr>
          <a:lstStyle/>
          <a:p>
            <a:r>
              <a:rPr lang="es-CO" b="1" dirty="0" err="1">
                <a:latin typeface="Segoe UI Light" panose="020B0502040204020203" pitchFamily="34" charset="0"/>
                <a:cs typeface="Segoe UI Light" panose="020B0502040204020203" pitchFamily="34" charset="0"/>
              </a:rPr>
              <a:t>Json</a:t>
            </a:r>
            <a:r>
              <a:rPr lang="es-CO" b="1" dirty="0">
                <a:latin typeface="Segoe UI Light" panose="020B0502040204020203" pitchFamily="34" charset="0"/>
                <a:cs typeface="Segoe UI Light" panose="020B0502040204020203" pitchFamily="34" charset="0"/>
              </a:rPr>
              <a:t> + </a:t>
            </a:r>
            <a:r>
              <a:rPr lang="es-CO" b="1" dirty="0" err="1">
                <a:latin typeface="Segoe UI Light" panose="020B0502040204020203" pitchFamily="34" charset="0"/>
                <a:cs typeface="Segoe UI Light" panose="020B0502040204020203" pitchFamily="34" charset="0"/>
              </a:rPr>
              <a:t>Javascript</a:t>
            </a:r>
            <a:endParaRPr lang="es-CO" b="1" dirty="0">
              <a:latin typeface="Segoe UI Light" panose="020B0502040204020203" pitchFamily="34" charset="0"/>
              <a:cs typeface="Segoe UI Light" panose="020B0502040204020203" pitchFamily="34" charset="0"/>
            </a:endParaRPr>
          </a:p>
        </p:txBody>
      </p:sp>
      <p:cxnSp>
        <p:nvCxnSpPr>
          <p:cNvPr id="10244"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0242" name="Picture 2" descr="Resultado de imagen para editors json">
            <a:extLst>
              <a:ext uri="{FF2B5EF4-FFF2-40B4-BE49-F238E27FC236}">
                <a16:creationId xmlns:a16="http://schemas.microsoft.com/office/drawing/2014/main" id="{09E31161-1D17-4398-B582-9EF192232D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31" r="5114"/>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A82AA2A0-E332-4AB9-AEE5-032CB70BA7EE}"/>
              </a:ext>
            </a:extLst>
          </p:cNvPr>
          <p:cNvSpPr>
            <a:spLocks noChangeArrowheads="1"/>
          </p:cNvSpPr>
          <p:nvPr/>
        </p:nvSpPr>
        <p:spPr bwMode="auto">
          <a:xfrm>
            <a:off x="758735" y="2822418"/>
            <a:ext cx="5507154" cy="861774"/>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CO" altLang="es-CO" sz="2400" dirty="0" err="1">
                <a:solidFill>
                  <a:srgbClr val="333333"/>
                </a:solidFill>
                <a:latin typeface="Consolas" panose="020B0609020204030204" pitchFamily="49" charset="0"/>
              </a:rPr>
              <a:t>var</a:t>
            </a:r>
            <a:r>
              <a:rPr lang="es-CO" altLang="es-CO" sz="2400" dirty="0">
                <a:solidFill>
                  <a:srgbClr val="333333"/>
                </a:solidFill>
                <a:latin typeface="Consolas" panose="020B0609020204030204" pitchFamily="49" charset="0"/>
              </a:rPr>
              <a:t> </a:t>
            </a:r>
            <a:r>
              <a:rPr lang="es-CO" altLang="es-CO" sz="2400" dirty="0" err="1">
                <a:solidFill>
                  <a:srgbClr val="333333"/>
                </a:solidFill>
                <a:latin typeface="Consolas" panose="020B0609020204030204" pitchFamily="49" charset="0"/>
              </a:rPr>
              <a:t>code</a:t>
            </a:r>
            <a:r>
              <a:rPr lang="es-CO" altLang="es-CO" sz="2400" dirty="0">
                <a:solidFill>
                  <a:srgbClr val="333333"/>
                </a:solidFill>
                <a:latin typeface="Consolas" panose="020B0609020204030204" pitchFamily="49" charset="0"/>
              </a:rPr>
              <a:t> = “{“</a:t>
            </a:r>
            <a:r>
              <a:rPr lang="es-CO" altLang="es-CO" sz="2400" dirty="0" err="1">
                <a:solidFill>
                  <a:srgbClr val="333333"/>
                </a:solidFill>
                <a:latin typeface="Consolas" panose="020B0609020204030204" pitchFamily="49" charset="0"/>
              </a:rPr>
              <a:t>name</a:t>
            </a:r>
            <a:r>
              <a:rPr lang="es-CO" altLang="es-CO" sz="2400" dirty="0">
                <a:solidFill>
                  <a:srgbClr val="333333"/>
                </a:solidFill>
                <a:latin typeface="Consolas" panose="020B0609020204030204" pitchFamily="49" charset="0"/>
              </a:rPr>
              <a:t>” : “Spock”}”</a:t>
            </a:r>
            <a:endParaRPr kumimoji="0" lang="es-CO" altLang="es-CO" sz="2400" b="0" i="0" u="none" strike="noStrike" cap="none" normalizeH="0" baseline="0" dirty="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err="1">
                <a:ln>
                  <a:noFill/>
                </a:ln>
                <a:solidFill>
                  <a:srgbClr val="333333"/>
                </a:solidFill>
                <a:effectLst/>
                <a:latin typeface="Consolas" panose="020B0609020204030204" pitchFamily="49" charset="0"/>
              </a:rPr>
              <a:t>JSON</a:t>
            </a:r>
            <a:r>
              <a:rPr kumimoji="0" lang="es-CO" altLang="es-CO" sz="2400" b="0" i="0" u="none" strike="noStrike" cap="none" normalizeH="0" baseline="0" dirty="0" err="1">
                <a:ln>
                  <a:noFill/>
                </a:ln>
                <a:solidFill>
                  <a:srgbClr val="999999"/>
                </a:solidFill>
                <a:effectLst/>
                <a:latin typeface="Consolas" panose="020B0609020204030204" pitchFamily="49" charset="0"/>
              </a:rPr>
              <a:t>.</a:t>
            </a:r>
            <a:r>
              <a:rPr kumimoji="0" lang="es-CO" altLang="es-CO" sz="2400" b="0" i="0" u="none" strike="noStrike" cap="none" normalizeH="0" baseline="0" dirty="0" err="1">
                <a:ln>
                  <a:noFill/>
                </a:ln>
                <a:solidFill>
                  <a:srgbClr val="DD4A68"/>
                </a:solidFill>
                <a:effectLst/>
                <a:latin typeface="Consolas" panose="020B0609020204030204" pitchFamily="49" charset="0"/>
              </a:rPr>
              <a:t>parse</a:t>
            </a:r>
            <a:r>
              <a:rPr kumimoji="0" lang="es-CO" altLang="es-CO" sz="2400" b="0" i="0" u="none" strike="noStrike" cap="none" normalizeH="0" baseline="0" dirty="0">
                <a:ln>
                  <a:noFill/>
                </a:ln>
                <a:solidFill>
                  <a:srgbClr val="999999"/>
                </a:solidFill>
                <a:effectLst/>
                <a:latin typeface="Consolas" panose="020B0609020204030204" pitchFamily="49" charset="0"/>
              </a:rPr>
              <a:t>(</a:t>
            </a:r>
            <a:r>
              <a:rPr kumimoji="0" lang="es-CO" altLang="es-CO" sz="2400" b="0" i="0" u="none" strike="noStrike" cap="none" normalizeH="0" baseline="0" dirty="0" err="1">
                <a:ln>
                  <a:noFill/>
                </a:ln>
                <a:solidFill>
                  <a:srgbClr val="333333"/>
                </a:solidFill>
                <a:effectLst/>
                <a:latin typeface="Consolas" panose="020B0609020204030204" pitchFamily="49" charset="0"/>
              </a:rPr>
              <a:t>code</a:t>
            </a:r>
            <a:r>
              <a:rPr kumimoji="0" lang="es-CO" altLang="es-CO" sz="2400" b="0" i="0" u="none" strike="noStrike" cap="none" normalizeH="0" baseline="0" dirty="0">
                <a:ln>
                  <a:noFill/>
                </a:ln>
                <a:solidFill>
                  <a:srgbClr val="999999"/>
                </a:solidFill>
                <a:effectLst/>
                <a:latin typeface="Consolas" panose="020B0609020204030204" pitchFamily="49" charset="0"/>
              </a:rPr>
              <a:t>)</a:t>
            </a:r>
            <a:r>
              <a:rPr kumimoji="0" lang="es-CO" altLang="es-CO" sz="3200" b="0" i="0" u="none" strike="noStrike" cap="none" normalizeH="0" baseline="0" dirty="0">
                <a:ln>
                  <a:noFill/>
                </a:ln>
                <a:solidFill>
                  <a:schemeClr val="tx1"/>
                </a:solidFill>
                <a:effectLst/>
              </a:rPr>
              <a:t> </a:t>
            </a:r>
            <a:endParaRPr kumimoji="0" lang="es-CO" altLang="es-CO"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371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655320" y="1129624"/>
            <a:ext cx="5120114" cy="1692794"/>
          </a:xfrm>
        </p:spPr>
        <p:txBody>
          <a:bodyPr>
            <a:normAutofit/>
          </a:bodyPr>
          <a:lstStyle/>
          <a:p>
            <a:r>
              <a:rPr lang="es-CO" b="1" dirty="0" err="1">
                <a:latin typeface="Segoe UI Light" panose="020B0502040204020203" pitchFamily="34" charset="0"/>
                <a:cs typeface="Segoe UI Light" panose="020B0502040204020203" pitchFamily="34" charset="0"/>
              </a:rPr>
              <a:t>Json</a:t>
            </a:r>
            <a:r>
              <a:rPr lang="es-CO" b="1" dirty="0">
                <a:latin typeface="Segoe UI Light" panose="020B0502040204020203" pitchFamily="34" charset="0"/>
                <a:cs typeface="Segoe UI Light" panose="020B0502040204020203" pitchFamily="34" charset="0"/>
              </a:rPr>
              <a:t> + </a:t>
            </a:r>
            <a:r>
              <a:rPr lang="es-CO" b="1" dirty="0" err="1">
                <a:latin typeface="Segoe UI Light" panose="020B0502040204020203" pitchFamily="34" charset="0"/>
                <a:cs typeface="Segoe UI Light" panose="020B0502040204020203" pitchFamily="34" charset="0"/>
              </a:rPr>
              <a:t>Javascript</a:t>
            </a:r>
            <a:endParaRPr lang="es-CO" b="1" dirty="0">
              <a:latin typeface="Segoe UI Light" panose="020B0502040204020203" pitchFamily="34" charset="0"/>
              <a:cs typeface="Segoe UI Light" panose="020B0502040204020203" pitchFamily="34" charset="0"/>
            </a:endParaRPr>
          </a:p>
        </p:txBody>
      </p:sp>
      <p:cxnSp>
        <p:nvCxnSpPr>
          <p:cNvPr id="10244"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0242" name="Picture 2" descr="Resultado de imagen para editors json">
            <a:extLst>
              <a:ext uri="{FF2B5EF4-FFF2-40B4-BE49-F238E27FC236}">
                <a16:creationId xmlns:a16="http://schemas.microsoft.com/office/drawing/2014/main" id="{09E31161-1D17-4398-B582-9EF192232D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31" r="5114"/>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DF253298-0D55-4F4F-B081-EB561A6D2510}"/>
              </a:ext>
            </a:extLst>
          </p:cNvPr>
          <p:cNvSpPr>
            <a:spLocks noChangeArrowheads="1"/>
          </p:cNvSpPr>
          <p:nvPr/>
        </p:nvSpPr>
        <p:spPr bwMode="auto">
          <a:xfrm>
            <a:off x="721040" y="3241566"/>
            <a:ext cx="5374960" cy="2277547"/>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err="1">
                <a:ln>
                  <a:noFill/>
                </a:ln>
                <a:solidFill>
                  <a:srgbClr val="333333"/>
                </a:solidFill>
                <a:effectLst/>
                <a:latin typeface="Consolas" panose="020B0609020204030204" pitchFamily="49" charset="0"/>
              </a:rPr>
              <a:t>JSON</a:t>
            </a:r>
            <a:r>
              <a:rPr kumimoji="0" lang="es-CO" altLang="es-CO" sz="1600" b="0" i="0" u="none" strike="noStrike" cap="none" normalizeH="0" baseline="0" dirty="0" err="1">
                <a:ln>
                  <a:noFill/>
                </a:ln>
                <a:solidFill>
                  <a:srgbClr val="999999"/>
                </a:solidFill>
                <a:effectLst/>
                <a:latin typeface="Consolas" panose="020B0609020204030204" pitchFamily="49" charset="0"/>
              </a:rPr>
              <a:t>.</a:t>
            </a:r>
            <a:r>
              <a:rPr kumimoji="0" lang="es-CO" altLang="es-CO" sz="1600" b="0" i="0" u="none" strike="noStrike" cap="none" normalizeH="0" baseline="0" dirty="0" err="1">
                <a:ln>
                  <a:noFill/>
                </a:ln>
                <a:solidFill>
                  <a:srgbClr val="DD4A68"/>
                </a:solidFill>
                <a:effectLst/>
                <a:latin typeface="Consolas" panose="020B0609020204030204" pitchFamily="49" charset="0"/>
              </a:rPr>
              <a:t>stringify</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a:ln>
                  <a:noFill/>
                </a:ln>
                <a:solidFill>
                  <a:srgbClr val="708090"/>
                </a:solidFill>
                <a:effectLst/>
                <a:latin typeface="Consolas" panose="020B0609020204030204" pitchFamily="49" charset="0"/>
              </a:rPr>
              <a:t>// '{}’</a:t>
            </a:r>
            <a:r>
              <a:rPr kumimoji="0" lang="es-CO" altLang="es-CO"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err="1">
                <a:ln>
                  <a:noFill/>
                </a:ln>
                <a:solidFill>
                  <a:srgbClr val="333333"/>
                </a:solidFill>
                <a:effectLst/>
                <a:latin typeface="Consolas" panose="020B0609020204030204" pitchFamily="49" charset="0"/>
              </a:rPr>
              <a:t>JSON</a:t>
            </a:r>
            <a:r>
              <a:rPr kumimoji="0" lang="es-CO" altLang="es-CO" sz="1600" b="0" i="0" u="none" strike="noStrike" cap="none" normalizeH="0" baseline="0" dirty="0" err="1">
                <a:ln>
                  <a:noFill/>
                </a:ln>
                <a:solidFill>
                  <a:srgbClr val="999999"/>
                </a:solidFill>
                <a:effectLst/>
                <a:latin typeface="Consolas" panose="020B0609020204030204" pitchFamily="49" charset="0"/>
              </a:rPr>
              <a:t>.</a:t>
            </a:r>
            <a:r>
              <a:rPr kumimoji="0" lang="es-CO" altLang="es-CO" sz="1600" b="0" i="0" u="none" strike="noStrike" cap="none" normalizeH="0" baseline="0" dirty="0" err="1">
                <a:ln>
                  <a:noFill/>
                </a:ln>
                <a:solidFill>
                  <a:srgbClr val="DD4A68"/>
                </a:solidFill>
                <a:effectLst/>
                <a:latin typeface="Consolas" panose="020B0609020204030204" pitchFamily="49" charset="0"/>
              </a:rPr>
              <a:t>stringify</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0077AA"/>
                </a:solidFill>
                <a:effectLst/>
                <a:latin typeface="Consolas" panose="020B0609020204030204" pitchFamily="49" charset="0"/>
              </a:rPr>
              <a:t>true</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a:ln>
                  <a:noFill/>
                </a:ln>
                <a:solidFill>
                  <a:srgbClr val="708090"/>
                </a:solidFill>
                <a:effectLst/>
                <a:latin typeface="Consolas" panose="020B0609020204030204" pitchFamily="49" charset="0"/>
              </a:rPr>
              <a:t>// 'true'</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err="1">
                <a:ln>
                  <a:noFill/>
                </a:ln>
                <a:solidFill>
                  <a:srgbClr val="333333"/>
                </a:solidFill>
                <a:effectLst/>
                <a:latin typeface="Consolas" panose="020B0609020204030204" pitchFamily="49" charset="0"/>
              </a:rPr>
              <a:t>JSON</a:t>
            </a:r>
            <a:r>
              <a:rPr kumimoji="0" lang="es-CO" altLang="es-CO" sz="1600" b="0" i="0" u="none" strike="noStrike" cap="none" normalizeH="0" baseline="0" dirty="0" err="1">
                <a:ln>
                  <a:noFill/>
                </a:ln>
                <a:solidFill>
                  <a:srgbClr val="999999"/>
                </a:solidFill>
                <a:effectLst/>
                <a:latin typeface="Consolas" panose="020B0609020204030204" pitchFamily="49" charset="0"/>
              </a:rPr>
              <a:t>.</a:t>
            </a:r>
            <a:r>
              <a:rPr kumimoji="0" lang="es-CO" altLang="es-CO" sz="1600" b="0" i="0" u="none" strike="noStrike" cap="none" normalizeH="0" baseline="0" dirty="0" err="1">
                <a:ln>
                  <a:noFill/>
                </a:ln>
                <a:solidFill>
                  <a:srgbClr val="DD4A68"/>
                </a:solidFill>
                <a:effectLst/>
                <a:latin typeface="Consolas" panose="020B0609020204030204" pitchFamily="49" charset="0"/>
              </a:rPr>
              <a:t>stringify</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669900"/>
                </a:solidFill>
                <a:effectLst/>
                <a:latin typeface="Consolas" panose="020B0609020204030204" pitchFamily="49" charset="0"/>
              </a:rPr>
              <a:t>"</a:t>
            </a:r>
            <a:r>
              <a:rPr kumimoji="0" lang="es-CO" altLang="es-CO" sz="1600" b="0" i="0" u="none" strike="noStrike" cap="none" normalizeH="0" baseline="0" dirty="0" err="1">
                <a:ln>
                  <a:noFill/>
                </a:ln>
                <a:solidFill>
                  <a:srgbClr val="669900"/>
                </a:solidFill>
                <a:effectLst/>
                <a:latin typeface="Consolas" panose="020B0609020204030204" pitchFamily="49" charset="0"/>
              </a:rPr>
              <a:t>foo</a:t>
            </a:r>
            <a:r>
              <a:rPr kumimoji="0" lang="es-CO" altLang="es-CO" sz="1600" b="0" i="0" u="none" strike="noStrike" cap="none" normalizeH="0" baseline="0" dirty="0">
                <a:ln>
                  <a:noFill/>
                </a:ln>
                <a:solidFill>
                  <a:srgbClr val="669900"/>
                </a:solidFill>
                <a:effectLst/>
                <a:latin typeface="Consolas" panose="020B0609020204030204" pitchFamily="49" charset="0"/>
              </a:rPr>
              <a:t>"</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a:ln>
                  <a:noFill/>
                </a:ln>
                <a:solidFill>
                  <a:srgbClr val="708090"/>
                </a:solidFill>
                <a:effectLst/>
                <a:latin typeface="Consolas" panose="020B0609020204030204" pitchFamily="49" charset="0"/>
              </a:rPr>
              <a:t>// '"</a:t>
            </a:r>
            <a:r>
              <a:rPr kumimoji="0" lang="es-CO" altLang="es-CO" sz="1600" b="0" i="0" u="none" strike="noStrike" cap="none" normalizeH="0" baseline="0" dirty="0" err="1">
                <a:ln>
                  <a:noFill/>
                </a:ln>
                <a:solidFill>
                  <a:srgbClr val="708090"/>
                </a:solidFill>
                <a:effectLst/>
                <a:latin typeface="Consolas" panose="020B0609020204030204" pitchFamily="49" charset="0"/>
              </a:rPr>
              <a:t>foo</a:t>
            </a:r>
            <a:r>
              <a:rPr kumimoji="0" lang="es-CO" altLang="es-CO" sz="1600" b="0" i="0" u="none" strike="noStrike" cap="none" normalizeH="0" baseline="0" dirty="0">
                <a:ln>
                  <a:noFill/>
                </a:ln>
                <a:solidFill>
                  <a:srgbClr val="70809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err="1">
                <a:ln>
                  <a:noFill/>
                </a:ln>
                <a:solidFill>
                  <a:srgbClr val="333333"/>
                </a:solidFill>
                <a:effectLst/>
                <a:latin typeface="Consolas" panose="020B0609020204030204" pitchFamily="49" charset="0"/>
              </a:rPr>
              <a:t>JSON</a:t>
            </a:r>
            <a:r>
              <a:rPr kumimoji="0" lang="es-CO" altLang="es-CO" sz="1600" b="0" i="0" u="none" strike="noStrike" cap="none" normalizeH="0" baseline="0" dirty="0" err="1">
                <a:ln>
                  <a:noFill/>
                </a:ln>
                <a:solidFill>
                  <a:srgbClr val="999999"/>
                </a:solidFill>
                <a:effectLst/>
                <a:latin typeface="Consolas" panose="020B0609020204030204" pitchFamily="49" charset="0"/>
              </a:rPr>
              <a:t>.</a:t>
            </a:r>
            <a:r>
              <a:rPr kumimoji="0" lang="es-CO" altLang="es-CO" sz="1600" b="0" i="0" u="none" strike="noStrike" cap="none" normalizeH="0" baseline="0" dirty="0" err="1">
                <a:ln>
                  <a:noFill/>
                </a:ln>
                <a:solidFill>
                  <a:srgbClr val="DD4A68"/>
                </a:solidFill>
                <a:effectLst/>
                <a:latin typeface="Consolas" panose="020B0609020204030204" pitchFamily="49" charset="0"/>
              </a:rPr>
              <a:t>stringify</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990055"/>
                </a:solidFill>
                <a:effectLst/>
                <a:latin typeface="Consolas" panose="020B0609020204030204" pitchFamily="49" charset="0"/>
              </a:rPr>
              <a:t>1</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a:ln>
                  <a:noFill/>
                </a:ln>
                <a:solidFill>
                  <a:srgbClr val="669900"/>
                </a:solidFill>
                <a:effectLst/>
                <a:latin typeface="Consolas" panose="020B0609020204030204" pitchFamily="49" charset="0"/>
              </a:rPr>
              <a:t>"false"</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a:ln>
                  <a:noFill/>
                </a:ln>
                <a:solidFill>
                  <a:srgbClr val="0077AA"/>
                </a:solidFill>
                <a:effectLst/>
                <a:latin typeface="Consolas" panose="020B0609020204030204" pitchFamily="49" charset="0"/>
              </a:rPr>
              <a:t>false</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a:ln>
                  <a:noFill/>
                </a:ln>
                <a:solidFill>
                  <a:srgbClr val="708090"/>
                </a:solidFill>
                <a:effectLst/>
                <a:latin typeface="Consolas" panose="020B0609020204030204" pitchFamily="49" charset="0"/>
              </a:rPr>
              <a:t>// '[1,"false",false]’</a:t>
            </a:r>
            <a:r>
              <a:rPr kumimoji="0" lang="es-CO" altLang="es-CO"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err="1">
                <a:ln>
                  <a:noFill/>
                </a:ln>
                <a:solidFill>
                  <a:srgbClr val="333333"/>
                </a:solidFill>
                <a:effectLst/>
                <a:latin typeface="Consolas" panose="020B0609020204030204" pitchFamily="49" charset="0"/>
              </a:rPr>
              <a:t>JSON</a:t>
            </a:r>
            <a:r>
              <a:rPr kumimoji="0" lang="es-CO" altLang="es-CO" sz="1600" b="0" i="0" u="none" strike="noStrike" cap="none" normalizeH="0" baseline="0" dirty="0" err="1">
                <a:ln>
                  <a:noFill/>
                </a:ln>
                <a:solidFill>
                  <a:srgbClr val="999999"/>
                </a:solidFill>
                <a:effectLst/>
                <a:latin typeface="Consolas" panose="020B0609020204030204" pitchFamily="49" charset="0"/>
              </a:rPr>
              <a:t>.</a:t>
            </a:r>
            <a:r>
              <a:rPr kumimoji="0" lang="es-CO" altLang="es-CO" sz="1600" b="0" i="0" u="none" strike="noStrike" cap="none" normalizeH="0" baseline="0" dirty="0" err="1">
                <a:ln>
                  <a:noFill/>
                </a:ln>
                <a:solidFill>
                  <a:srgbClr val="DD4A68"/>
                </a:solidFill>
                <a:effectLst/>
                <a:latin typeface="Consolas" panose="020B0609020204030204" pitchFamily="49" charset="0"/>
              </a:rPr>
              <a:t>stringify</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x</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a:ln>
                  <a:noFill/>
                </a:ln>
                <a:solidFill>
                  <a:srgbClr val="990055"/>
                </a:solidFill>
                <a:effectLst/>
                <a:latin typeface="Consolas" panose="020B0609020204030204" pitchFamily="49" charset="0"/>
              </a:rPr>
              <a:t>5</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a:ln>
                  <a:noFill/>
                </a:ln>
                <a:solidFill>
                  <a:srgbClr val="708090"/>
                </a:solidFill>
                <a:effectLst/>
                <a:latin typeface="Consolas" panose="020B0609020204030204" pitchFamily="49" charset="0"/>
              </a:rPr>
              <a:t>// '{"x":5}’</a:t>
            </a:r>
            <a:r>
              <a:rPr kumimoji="0" lang="es-CO" altLang="es-CO"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err="1">
                <a:ln>
                  <a:noFill/>
                </a:ln>
                <a:solidFill>
                  <a:srgbClr val="333333"/>
                </a:solidFill>
                <a:effectLst/>
                <a:latin typeface="Consolas" panose="020B0609020204030204" pitchFamily="49" charset="0"/>
              </a:rPr>
              <a:t>JSON</a:t>
            </a:r>
            <a:r>
              <a:rPr kumimoji="0" lang="es-CO" altLang="es-CO" sz="1600" b="0" i="0" u="none" strike="noStrike" cap="none" normalizeH="0" baseline="0" dirty="0" err="1">
                <a:ln>
                  <a:noFill/>
                </a:ln>
                <a:solidFill>
                  <a:srgbClr val="999999"/>
                </a:solidFill>
                <a:effectLst/>
                <a:latin typeface="Consolas" panose="020B0609020204030204" pitchFamily="49" charset="0"/>
              </a:rPr>
              <a:t>.</a:t>
            </a:r>
            <a:r>
              <a:rPr kumimoji="0" lang="es-CO" altLang="es-CO" sz="1600" b="0" i="0" u="none" strike="noStrike" cap="none" normalizeH="0" baseline="0" dirty="0" err="1">
                <a:ln>
                  <a:noFill/>
                </a:ln>
                <a:solidFill>
                  <a:srgbClr val="DD4A68"/>
                </a:solidFill>
                <a:effectLst/>
                <a:latin typeface="Consolas" panose="020B0609020204030204" pitchFamily="49" charset="0"/>
              </a:rPr>
              <a:t>stringify</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0077AA"/>
                </a:solidFill>
                <a:effectLst/>
                <a:latin typeface="Consolas" panose="020B0609020204030204" pitchFamily="49" charset="0"/>
              </a:rPr>
              <a:t>new</a:t>
            </a:r>
            <a:r>
              <a:rPr kumimoji="0" lang="es-CO" altLang="es-CO" sz="1600" b="0" i="0" u="none" strike="noStrike" cap="none" normalizeH="0" baseline="0" dirty="0">
                <a:ln>
                  <a:noFill/>
                </a:ln>
                <a:solidFill>
                  <a:srgbClr val="333333"/>
                </a:solidFill>
                <a:effectLst/>
                <a:latin typeface="Consolas" panose="020B0609020204030204" pitchFamily="49" charset="0"/>
              </a:rPr>
              <a:t> Date</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990055"/>
                </a:solidFill>
                <a:effectLst/>
                <a:latin typeface="Consolas" panose="020B0609020204030204" pitchFamily="49" charset="0"/>
              </a:rPr>
              <a:t>2006</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a:ln>
                  <a:noFill/>
                </a:ln>
                <a:solidFill>
                  <a:srgbClr val="990055"/>
                </a:solidFill>
                <a:effectLst/>
                <a:latin typeface="Consolas" panose="020B0609020204030204" pitchFamily="49" charset="0"/>
              </a:rPr>
              <a:t>0</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a:ln>
                  <a:noFill/>
                </a:ln>
                <a:solidFill>
                  <a:srgbClr val="990055"/>
                </a:solidFill>
                <a:effectLst/>
                <a:latin typeface="Consolas" panose="020B0609020204030204" pitchFamily="49" charset="0"/>
              </a:rPr>
              <a:t>2</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a:ln>
                  <a:noFill/>
                </a:ln>
                <a:solidFill>
                  <a:srgbClr val="990055"/>
                </a:solidFill>
                <a:effectLst/>
                <a:latin typeface="Consolas" panose="020B0609020204030204" pitchFamily="49" charset="0"/>
              </a:rPr>
              <a:t>15</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a:ln>
                  <a:noFill/>
                </a:ln>
                <a:solidFill>
                  <a:srgbClr val="990055"/>
                </a:solidFill>
                <a:effectLst/>
                <a:latin typeface="Consolas" panose="020B0609020204030204" pitchFamily="49" charset="0"/>
              </a:rPr>
              <a:t>4</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a:ln>
                  <a:noFill/>
                </a:ln>
                <a:solidFill>
                  <a:srgbClr val="990055"/>
                </a:solidFill>
                <a:effectLst/>
                <a:latin typeface="Consolas" panose="020B0609020204030204" pitchFamily="49" charset="0"/>
              </a:rPr>
              <a:t>5</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a:ln>
                  <a:noFill/>
                </a:ln>
                <a:solidFill>
                  <a:srgbClr val="708090"/>
                </a:solidFill>
                <a:effectLst/>
                <a:latin typeface="Consolas" panose="020B0609020204030204" pitchFamily="49" charset="0"/>
              </a:rPr>
              <a:t>// '"2006-01-02T15:04:05.000Z"'</a:t>
            </a:r>
            <a:r>
              <a:rPr kumimoji="0" lang="es-CO" altLang="es-CO" sz="2000" b="0" i="0" u="none" strike="noStrike" cap="none" normalizeH="0" baseline="0" dirty="0">
                <a:ln>
                  <a:noFill/>
                </a:ln>
                <a:solidFill>
                  <a:schemeClr val="tx1"/>
                </a:solidFill>
                <a:effectLst/>
              </a:rPr>
              <a:t> </a:t>
            </a:r>
            <a:endParaRPr kumimoji="0" lang="es-CO" altLang="es-CO"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0846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640079" y="4526280"/>
            <a:ext cx="7410681" cy="1737360"/>
          </a:xfrm>
        </p:spPr>
        <p:txBody>
          <a:bodyPr>
            <a:normAutofit/>
          </a:bodyPr>
          <a:lstStyle/>
          <a:p>
            <a:r>
              <a:rPr lang="es-CO" sz="4800" b="1" dirty="0">
                <a:latin typeface="Segoe UI Light" panose="020B0502040204020203" pitchFamily="34" charset="0"/>
                <a:cs typeface="Segoe UI Light" panose="020B0502040204020203" pitchFamily="34" charset="0"/>
              </a:rPr>
              <a:t>Demostración</a:t>
            </a:r>
          </a:p>
        </p:txBody>
      </p:sp>
      <p:pic>
        <p:nvPicPr>
          <p:cNvPr id="11266" name="Picture 2" descr="Resultado de imagen para practice geek">
            <a:extLst>
              <a:ext uri="{FF2B5EF4-FFF2-40B4-BE49-F238E27FC236}">
                <a16:creationId xmlns:a16="http://schemas.microsoft.com/office/drawing/2014/main" id="{A429C403-7DFC-4DAB-89F7-99107686D7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9792" b="1"/>
          <a:stretch/>
        </p:blipFill>
        <p:spPr bwMode="auto">
          <a:xfrm>
            <a:off x="6492114"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noFill/>
          <a:extLst>
            <a:ext uri="{909E8E84-426E-40DD-AFC4-6F175D3DCCD1}">
              <a14:hiddenFill xmlns:a14="http://schemas.microsoft.com/office/drawing/2010/main">
                <a:solidFill>
                  <a:srgbClr val="FFFFFF"/>
                </a:solidFill>
              </a14:hiddenFill>
            </a:ext>
          </a:extLst>
        </p:spPr>
      </p:pic>
      <p:cxnSp>
        <p:nvCxnSpPr>
          <p:cNvPr id="74" name="Straight Connector 73">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1147" y="5004581"/>
            <a:ext cx="962395" cy="962395"/>
          </a:xfrm>
          <a:prstGeom prst="ellipse">
            <a:avLst/>
          </a:prstGeom>
          <a:solidFill>
            <a:srgbClr val="343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rgbClr val="F49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adroTexto 5">
            <a:extLst>
              <a:ext uri="{FF2B5EF4-FFF2-40B4-BE49-F238E27FC236}">
                <a16:creationId xmlns:a16="http://schemas.microsoft.com/office/drawing/2014/main" id="{DD878F16-C776-447A-9BDB-D38D5C80D0FA}"/>
              </a:ext>
            </a:extLst>
          </p:cNvPr>
          <p:cNvSpPr txBox="1"/>
          <p:nvPr/>
        </p:nvSpPr>
        <p:spPr>
          <a:xfrm>
            <a:off x="640078" y="3551409"/>
            <a:ext cx="5935941" cy="646331"/>
          </a:xfrm>
          <a:prstGeom prst="rect">
            <a:avLst/>
          </a:prstGeom>
          <a:noFill/>
        </p:spPr>
        <p:txBody>
          <a:bodyPr wrap="square" rtlCol="0">
            <a:spAutoFit/>
          </a:bodyPr>
          <a:lstStyle/>
          <a:p>
            <a:r>
              <a:rPr lang="es-CO" sz="3600" dirty="0" err="1">
                <a:latin typeface="Segoe UI Light" panose="020B0502040204020203" pitchFamily="34" charset="0"/>
                <a:cs typeface="Segoe UI Light" panose="020B0502040204020203" pitchFamily="34" charset="0"/>
              </a:rPr>
              <a:t>Json</a:t>
            </a:r>
            <a:r>
              <a:rPr lang="es-CO" sz="3600" dirty="0">
                <a:latin typeface="Segoe UI Light" panose="020B0502040204020203" pitchFamily="34" charset="0"/>
                <a:cs typeface="Segoe UI Light" panose="020B0502040204020203" pitchFamily="34" charset="0"/>
              </a:rPr>
              <a:t> Con </a:t>
            </a:r>
            <a:r>
              <a:rPr lang="es-CO" sz="3600" dirty="0" err="1">
                <a:latin typeface="Segoe UI Light" panose="020B0502040204020203" pitchFamily="34" charset="0"/>
                <a:cs typeface="Segoe UI Light" panose="020B0502040204020203" pitchFamily="34" charset="0"/>
              </a:rPr>
              <a:t>Javascript</a:t>
            </a:r>
            <a:endParaRPr lang="es-CO"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54510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C30FE17-2A7E-400F-8A77-4C132C135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537134"/>
            <a:ext cx="4876800" cy="4876800"/>
          </a:xfrm>
          <a:prstGeom prst="rect">
            <a:avLst/>
          </a:prstGeom>
        </p:spPr>
      </p:pic>
      <p:sp>
        <p:nvSpPr>
          <p:cNvPr id="7" name="Título 1">
            <a:extLst>
              <a:ext uri="{FF2B5EF4-FFF2-40B4-BE49-F238E27FC236}">
                <a16:creationId xmlns:a16="http://schemas.microsoft.com/office/drawing/2014/main" id="{6321DDAC-EDCF-4282-9BD6-169E30AA41A4}"/>
              </a:ext>
            </a:extLst>
          </p:cNvPr>
          <p:cNvSpPr txBox="1">
            <a:spLocks/>
          </p:cNvSpPr>
          <p:nvPr/>
        </p:nvSpPr>
        <p:spPr>
          <a:xfrm>
            <a:off x="1451579" y="524472"/>
            <a:ext cx="9603274" cy="1012662"/>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4000" b="1" dirty="0">
                <a:latin typeface="Segoe UI Light" panose="020B0502040204020203" pitchFamily="34" charset="0"/>
                <a:cs typeface="Segoe UI Light" panose="020B0502040204020203" pitchFamily="34" charset="0"/>
              </a:rPr>
              <a:t>JSON (JavaScript </a:t>
            </a:r>
            <a:r>
              <a:rPr lang="es-CO" sz="4000" b="1" dirty="0" err="1">
                <a:latin typeface="Segoe UI Light" panose="020B0502040204020203" pitchFamily="34" charset="0"/>
                <a:cs typeface="Segoe UI Light" panose="020B0502040204020203" pitchFamily="34" charset="0"/>
              </a:rPr>
              <a:t>Object</a:t>
            </a:r>
            <a:r>
              <a:rPr lang="es-CO" sz="4000" b="1" dirty="0">
                <a:latin typeface="Segoe UI Light" panose="020B0502040204020203" pitchFamily="34" charset="0"/>
                <a:cs typeface="Segoe UI Light" panose="020B0502040204020203" pitchFamily="34" charset="0"/>
              </a:rPr>
              <a:t> </a:t>
            </a:r>
            <a:r>
              <a:rPr lang="es-CO" sz="4000" b="1" dirty="0" err="1">
                <a:latin typeface="Segoe UI Light" panose="020B0502040204020203" pitchFamily="34" charset="0"/>
                <a:cs typeface="Segoe UI Light" panose="020B0502040204020203" pitchFamily="34" charset="0"/>
              </a:rPr>
              <a:t>Notation</a:t>
            </a:r>
            <a:r>
              <a:rPr lang="es-CO" sz="4000" b="1"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454459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640079" y="4526280"/>
            <a:ext cx="7410681" cy="1737360"/>
          </a:xfrm>
        </p:spPr>
        <p:txBody>
          <a:bodyPr>
            <a:normAutofit/>
          </a:bodyPr>
          <a:lstStyle/>
          <a:p>
            <a:r>
              <a:rPr lang="es-CO" sz="4800" b="1" dirty="0">
                <a:latin typeface="Segoe UI Light" panose="020B0502040204020203" pitchFamily="34" charset="0"/>
                <a:cs typeface="Segoe UI Light" panose="020B0502040204020203" pitchFamily="34" charset="0"/>
              </a:rPr>
              <a:t>Práctica</a:t>
            </a:r>
          </a:p>
        </p:txBody>
      </p:sp>
      <p:pic>
        <p:nvPicPr>
          <p:cNvPr id="11266" name="Picture 2" descr="Resultado de imagen para practice geek">
            <a:extLst>
              <a:ext uri="{FF2B5EF4-FFF2-40B4-BE49-F238E27FC236}">
                <a16:creationId xmlns:a16="http://schemas.microsoft.com/office/drawing/2014/main" id="{A429C403-7DFC-4DAB-89F7-99107686D7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9792" b="1"/>
          <a:stretch/>
        </p:blipFill>
        <p:spPr bwMode="auto">
          <a:xfrm>
            <a:off x="6492114"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noFill/>
          <a:extLst>
            <a:ext uri="{909E8E84-426E-40DD-AFC4-6F175D3DCCD1}">
              <a14:hiddenFill xmlns:a14="http://schemas.microsoft.com/office/drawing/2010/main">
                <a:solidFill>
                  <a:srgbClr val="FFFFFF"/>
                </a:solidFill>
              </a14:hiddenFill>
            </a:ext>
          </a:extLst>
        </p:spPr>
      </p:pic>
      <p:cxnSp>
        <p:nvCxnSpPr>
          <p:cNvPr id="74" name="Straight Connector 73">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1147" y="5004581"/>
            <a:ext cx="962395" cy="962395"/>
          </a:xfrm>
          <a:prstGeom prst="ellipse">
            <a:avLst/>
          </a:prstGeom>
          <a:solidFill>
            <a:srgbClr val="343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rgbClr val="F49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adroTexto 5">
            <a:extLst>
              <a:ext uri="{FF2B5EF4-FFF2-40B4-BE49-F238E27FC236}">
                <a16:creationId xmlns:a16="http://schemas.microsoft.com/office/drawing/2014/main" id="{DD878F16-C776-447A-9BDB-D38D5C80D0FA}"/>
              </a:ext>
            </a:extLst>
          </p:cNvPr>
          <p:cNvSpPr txBox="1"/>
          <p:nvPr/>
        </p:nvSpPr>
        <p:spPr>
          <a:xfrm>
            <a:off x="640079" y="2382437"/>
            <a:ext cx="6293390" cy="1323439"/>
          </a:xfrm>
          <a:prstGeom prst="rect">
            <a:avLst/>
          </a:prstGeom>
          <a:noFill/>
        </p:spPr>
        <p:txBody>
          <a:bodyPr wrap="none" rtlCol="0">
            <a:spAutoFit/>
          </a:bodyPr>
          <a:lstStyle/>
          <a:p>
            <a:r>
              <a:rPr lang="es-CO" sz="2000" dirty="0">
                <a:latin typeface="Segoe UI Light" panose="020B0502040204020203" pitchFamily="34" charset="0"/>
                <a:cs typeface="Segoe UI Light" panose="020B0502040204020203" pitchFamily="34" charset="0"/>
              </a:rPr>
              <a:t>Usar la estructura de </a:t>
            </a:r>
            <a:r>
              <a:rPr lang="es-CO" sz="2000" dirty="0" err="1">
                <a:latin typeface="Segoe UI Light" panose="020B0502040204020203" pitchFamily="34" charset="0"/>
                <a:cs typeface="Segoe UI Light" panose="020B0502040204020203" pitchFamily="34" charset="0"/>
              </a:rPr>
              <a:t>Json</a:t>
            </a:r>
            <a:r>
              <a:rPr lang="es-CO" sz="2000" dirty="0">
                <a:latin typeface="Segoe UI Light" panose="020B0502040204020203" pitchFamily="34" charset="0"/>
                <a:cs typeface="Segoe UI Light" panose="020B0502040204020203" pitchFamily="34" charset="0"/>
              </a:rPr>
              <a:t> Creada en la práctica pasada y</a:t>
            </a:r>
          </a:p>
          <a:p>
            <a:r>
              <a:rPr lang="es-CO" sz="2000" dirty="0">
                <a:latin typeface="Segoe UI Light" panose="020B0502040204020203" pitchFamily="34" charset="0"/>
                <a:cs typeface="Segoe UI Light" panose="020B0502040204020203" pitchFamily="34" charset="0"/>
              </a:rPr>
              <a:t>Colocarla en  una interfaz de usuario HTML </a:t>
            </a:r>
          </a:p>
          <a:p>
            <a:endParaRPr lang="es-CO" sz="2000" dirty="0">
              <a:latin typeface="Segoe UI Light" panose="020B0502040204020203" pitchFamily="34" charset="0"/>
              <a:cs typeface="Segoe UI Light" panose="020B0502040204020203" pitchFamily="34" charset="0"/>
            </a:endParaRPr>
          </a:p>
          <a:p>
            <a:endParaRPr lang="es-CO"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0051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640079" y="4526280"/>
            <a:ext cx="7410681" cy="1737360"/>
          </a:xfrm>
        </p:spPr>
        <p:txBody>
          <a:bodyPr>
            <a:normAutofit/>
          </a:bodyPr>
          <a:lstStyle/>
          <a:p>
            <a:r>
              <a:rPr lang="es-CO" sz="4800" b="1" dirty="0">
                <a:latin typeface="Segoe UI Light" panose="020B0502040204020203" pitchFamily="34" charset="0"/>
                <a:cs typeface="Segoe UI Light" panose="020B0502040204020203" pitchFamily="34" charset="0"/>
              </a:rPr>
              <a:t>Demostración</a:t>
            </a:r>
          </a:p>
        </p:txBody>
      </p:sp>
      <p:pic>
        <p:nvPicPr>
          <p:cNvPr id="11266" name="Picture 2" descr="Resultado de imagen para practice geek">
            <a:extLst>
              <a:ext uri="{FF2B5EF4-FFF2-40B4-BE49-F238E27FC236}">
                <a16:creationId xmlns:a16="http://schemas.microsoft.com/office/drawing/2014/main" id="{A429C403-7DFC-4DAB-89F7-99107686D7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9792" b="1"/>
          <a:stretch/>
        </p:blipFill>
        <p:spPr bwMode="auto">
          <a:xfrm>
            <a:off x="6492114"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noFill/>
          <a:extLst>
            <a:ext uri="{909E8E84-426E-40DD-AFC4-6F175D3DCCD1}">
              <a14:hiddenFill xmlns:a14="http://schemas.microsoft.com/office/drawing/2010/main">
                <a:solidFill>
                  <a:srgbClr val="FFFFFF"/>
                </a:solidFill>
              </a14:hiddenFill>
            </a:ext>
          </a:extLst>
        </p:spPr>
      </p:pic>
      <p:cxnSp>
        <p:nvCxnSpPr>
          <p:cNvPr id="74" name="Straight Connector 73">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1147" y="5004581"/>
            <a:ext cx="962395" cy="962395"/>
          </a:xfrm>
          <a:prstGeom prst="ellipse">
            <a:avLst/>
          </a:prstGeom>
          <a:solidFill>
            <a:srgbClr val="343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rgbClr val="F49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adroTexto 5">
            <a:extLst>
              <a:ext uri="{FF2B5EF4-FFF2-40B4-BE49-F238E27FC236}">
                <a16:creationId xmlns:a16="http://schemas.microsoft.com/office/drawing/2014/main" id="{DD878F16-C776-447A-9BDB-D38D5C80D0FA}"/>
              </a:ext>
            </a:extLst>
          </p:cNvPr>
          <p:cNvSpPr txBox="1"/>
          <p:nvPr/>
        </p:nvSpPr>
        <p:spPr>
          <a:xfrm>
            <a:off x="640078" y="3551409"/>
            <a:ext cx="5935941" cy="646331"/>
          </a:xfrm>
          <a:prstGeom prst="rect">
            <a:avLst/>
          </a:prstGeom>
          <a:noFill/>
        </p:spPr>
        <p:txBody>
          <a:bodyPr wrap="square" rtlCol="0">
            <a:spAutoFit/>
          </a:bodyPr>
          <a:lstStyle/>
          <a:p>
            <a:r>
              <a:rPr lang="es-CO" sz="3600" dirty="0" err="1">
                <a:latin typeface="Segoe UI Light" panose="020B0502040204020203" pitchFamily="34" charset="0"/>
                <a:cs typeface="Segoe UI Light" panose="020B0502040204020203" pitchFamily="34" charset="0"/>
              </a:rPr>
              <a:t>Json</a:t>
            </a:r>
            <a:r>
              <a:rPr lang="es-CO" sz="3600" dirty="0">
                <a:latin typeface="Segoe UI Light" panose="020B0502040204020203" pitchFamily="34" charset="0"/>
                <a:cs typeface="Segoe UI Light" panose="020B0502040204020203" pitchFamily="34" charset="0"/>
              </a:rPr>
              <a:t> Con </a:t>
            </a:r>
            <a:r>
              <a:rPr lang="es-CO" sz="3600" dirty="0" err="1">
                <a:latin typeface="Segoe UI Light" panose="020B0502040204020203" pitchFamily="34" charset="0"/>
                <a:cs typeface="Segoe UI Light" panose="020B0502040204020203" pitchFamily="34" charset="0"/>
              </a:rPr>
              <a:t>CSharp</a:t>
            </a:r>
            <a:endParaRPr lang="es-CO"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82213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73" name="Rectangle 72">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1026" name="Picture 2" descr="JSON versus XML - JSON web service php">
            <a:extLst>
              <a:ext uri="{FF2B5EF4-FFF2-40B4-BE49-F238E27FC236}">
                <a16:creationId xmlns:a16="http://schemas.microsoft.com/office/drawing/2014/main" id="{E4F275F4-16A8-48BE-A180-FD55085A49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19924"/>
          <a:stretch/>
        </p:blipFill>
        <p:spPr bwMode="auto">
          <a:xfrm rot="21480000">
            <a:off x="1137837" y="1003258"/>
            <a:ext cx="9916327" cy="4764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989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1451579" y="950397"/>
            <a:ext cx="9603274" cy="1012662"/>
          </a:xfrm>
        </p:spPr>
        <p:txBody>
          <a:bodyPr anchor="b">
            <a:normAutofit/>
          </a:bodyPr>
          <a:lstStyle/>
          <a:p>
            <a:r>
              <a:rPr lang="es-CO" sz="4000" b="1" dirty="0">
                <a:latin typeface="Segoe UI Light" panose="020B0502040204020203" pitchFamily="34" charset="0"/>
                <a:cs typeface="Segoe UI Light" panose="020B0502040204020203" pitchFamily="34" charset="0"/>
              </a:rPr>
              <a:t>JSON</a:t>
            </a:r>
          </a:p>
        </p:txBody>
      </p:sp>
      <p:cxnSp>
        <p:nvCxnSpPr>
          <p:cNvPr id="135" name="Straight Connector 134">
            <a:extLst>
              <a:ext uri="{FF2B5EF4-FFF2-40B4-BE49-F238E27FC236}">
                <a16:creationId xmlns:a16="http://schemas.microsoft.com/office/drawing/2014/main" id="{645863A0-0EBC-4C9B-958B-06AD3E75BB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81807" y="2056720"/>
            <a:ext cx="947304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1451578" y="2150379"/>
            <a:ext cx="9473046" cy="1012656"/>
          </a:xfrm>
        </p:spPr>
        <p:txBody>
          <a:bodyPr>
            <a:normAutofit/>
          </a:bodyPr>
          <a:lstStyle/>
          <a:p>
            <a:r>
              <a:rPr lang="es-MX">
                <a:latin typeface="Segoe UI Light" panose="020B0502040204020203" pitchFamily="34" charset="0"/>
                <a:cs typeface="Segoe UI Light" panose="020B0502040204020203" pitchFamily="34" charset="0"/>
              </a:rPr>
              <a:t>Una colección de pares de nombre/valor. </a:t>
            </a:r>
          </a:p>
          <a:p>
            <a:r>
              <a:rPr lang="es-MX">
                <a:latin typeface="Segoe UI Light" panose="020B0502040204020203" pitchFamily="34" charset="0"/>
                <a:cs typeface="Segoe UI Light" panose="020B0502040204020203" pitchFamily="34" charset="0"/>
              </a:rPr>
              <a:t>Una lista ordenada de valores</a:t>
            </a:r>
            <a:endParaRPr lang="es-CO">
              <a:latin typeface="Segoe UI Light" panose="020B0502040204020203" pitchFamily="34" charset="0"/>
              <a:cs typeface="Segoe UI Light" panose="020B0502040204020203" pitchFamily="34" charset="0"/>
            </a:endParaRPr>
          </a:p>
        </p:txBody>
      </p:sp>
      <p:pic>
        <p:nvPicPr>
          <p:cNvPr id="3074" name="Picture 2" descr="https://www.json.org/object.gif">
            <a:extLst>
              <a:ext uri="{FF2B5EF4-FFF2-40B4-BE49-F238E27FC236}">
                <a16:creationId xmlns:a16="http://schemas.microsoft.com/office/drawing/2014/main" id="{B1350769-82CA-44E9-B326-6B476B1F3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4092938"/>
            <a:ext cx="9603274" cy="1814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467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1451579" y="950397"/>
            <a:ext cx="9603274" cy="1012662"/>
          </a:xfrm>
        </p:spPr>
        <p:txBody>
          <a:bodyPr anchor="b">
            <a:normAutofit/>
          </a:bodyPr>
          <a:lstStyle/>
          <a:p>
            <a:r>
              <a:rPr lang="es-CO" sz="4000" b="1" dirty="0">
                <a:latin typeface="Segoe UI Light" panose="020B0502040204020203" pitchFamily="34" charset="0"/>
                <a:cs typeface="Segoe UI Light" panose="020B0502040204020203" pitchFamily="34" charset="0"/>
              </a:rPr>
              <a:t>JSON (</a:t>
            </a:r>
            <a:r>
              <a:rPr lang="es-CO" sz="4000" b="1" dirty="0" err="1">
                <a:latin typeface="Segoe UI Light" panose="020B0502040204020203" pitchFamily="34" charset="0"/>
                <a:cs typeface="Segoe UI Light" panose="020B0502040204020203" pitchFamily="34" charset="0"/>
              </a:rPr>
              <a:t>Object</a:t>
            </a:r>
            <a:r>
              <a:rPr lang="es-CO" sz="4000" b="1" dirty="0">
                <a:latin typeface="Segoe UI Light" panose="020B0502040204020203" pitchFamily="34" charset="0"/>
                <a:cs typeface="Segoe UI Light" panose="020B0502040204020203" pitchFamily="34" charset="0"/>
              </a:rPr>
              <a:t>)</a:t>
            </a:r>
          </a:p>
        </p:txBody>
      </p:sp>
      <p:cxnSp>
        <p:nvCxnSpPr>
          <p:cNvPr id="135" name="Straight Connector 134">
            <a:extLst>
              <a:ext uri="{FF2B5EF4-FFF2-40B4-BE49-F238E27FC236}">
                <a16:creationId xmlns:a16="http://schemas.microsoft.com/office/drawing/2014/main" id="{645863A0-0EBC-4C9B-958B-06AD3E75BB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81807" y="2056720"/>
            <a:ext cx="947304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1451578" y="2150378"/>
            <a:ext cx="9603274" cy="1679739"/>
          </a:xfrm>
        </p:spPr>
        <p:txBody>
          <a:bodyPr>
            <a:normAutofit/>
          </a:bodyPr>
          <a:lstStyle/>
          <a:p>
            <a:r>
              <a:rPr lang="es-MX" sz="2400" dirty="0">
                <a:latin typeface="Segoe UI Light" panose="020B0502040204020203" pitchFamily="34" charset="0"/>
                <a:cs typeface="Segoe UI Light" panose="020B0502040204020203" pitchFamily="34" charset="0"/>
              </a:rPr>
              <a:t>es un conjunto desordenado de pares nombre/valor. Un objeto comienza con { (llave de apertura) y termine con } (llave de cierre). Cada nombre es seguido por : (dos puntos) y los pares nombre/valor están separados por , (coma).</a:t>
            </a:r>
            <a:endParaRPr lang="es-CO" sz="2400" dirty="0">
              <a:latin typeface="Segoe UI Light" panose="020B0502040204020203" pitchFamily="34" charset="0"/>
              <a:cs typeface="Segoe UI Light" panose="020B0502040204020203" pitchFamily="34" charset="0"/>
            </a:endParaRPr>
          </a:p>
        </p:txBody>
      </p:sp>
      <p:pic>
        <p:nvPicPr>
          <p:cNvPr id="3074" name="Picture 2" descr="https://www.json.org/object.gif">
            <a:extLst>
              <a:ext uri="{FF2B5EF4-FFF2-40B4-BE49-F238E27FC236}">
                <a16:creationId xmlns:a16="http://schemas.microsoft.com/office/drawing/2014/main" id="{B1350769-82CA-44E9-B326-6B476B1F3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4092938"/>
            <a:ext cx="9603274" cy="1814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425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1451579" y="950397"/>
            <a:ext cx="9603274" cy="1012662"/>
          </a:xfrm>
        </p:spPr>
        <p:txBody>
          <a:bodyPr anchor="b">
            <a:normAutofit/>
          </a:bodyPr>
          <a:lstStyle/>
          <a:p>
            <a:r>
              <a:rPr lang="es-CO" sz="4000" b="1" dirty="0">
                <a:latin typeface="Segoe UI Light" panose="020B0502040204020203" pitchFamily="34" charset="0"/>
                <a:cs typeface="Segoe UI Light" panose="020B0502040204020203" pitchFamily="34" charset="0"/>
              </a:rPr>
              <a:t>JSON (Array)</a:t>
            </a:r>
          </a:p>
        </p:txBody>
      </p:sp>
      <p:cxnSp>
        <p:nvCxnSpPr>
          <p:cNvPr id="72" name="Straight Connector 71">
            <a:extLst>
              <a:ext uri="{FF2B5EF4-FFF2-40B4-BE49-F238E27FC236}">
                <a16:creationId xmlns:a16="http://schemas.microsoft.com/office/drawing/2014/main" id="{645863A0-0EBC-4C9B-958B-06AD3E75BB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81807" y="2056720"/>
            <a:ext cx="947304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1451578" y="2150379"/>
            <a:ext cx="9603274" cy="586499"/>
          </a:xfrm>
        </p:spPr>
        <p:txBody>
          <a:bodyPr>
            <a:normAutofit lnSpcReduction="10000"/>
          </a:bodyPr>
          <a:lstStyle/>
          <a:p>
            <a:r>
              <a:rPr lang="es-MX" sz="2000" dirty="0">
                <a:latin typeface="Segoe UI Light" panose="020B0502040204020203" pitchFamily="34" charset="0"/>
                <a:cs typeface="Segoe UI Light" panose="020B0502040204020203" pitchFamily="34" charset="0"/>
              </a:rPr>
              <a:t>Un arreglo comienza con [ (corchete izquierdo) y termina con ] (corchete derecho). Los valores se separan por , (coma).</a:t>
            </a:r>
            <a:endParaRPr lang="es-CO" sz="2000" dirty="0">
              <a:latin typeface="Segoe UI Light" panose="020B0502040204020203" pitchFamily="34" charset="0"/>
              <a:cs typeface="Segoe UI Light" panose="020B0502040204020203" pitchFamily="34" charset="0"/>
            </a:endParaRPr>
          </a:p>
        </p:txBody>
      </p:sp>
      <p:pic>
        <p:nvPicPr>
          <p:cNvPr id="4098" name="Picture 2" descr="https://www.json.org/array.gif">
            <a:extLst>
              <a:ext uri="{FF2B5EF4-FFF2-40B4-BE49-F238E27FC236}">
                <a16:creationId xmlns:a16="http://schemas.microsoft.com/office/drawing/2014/main" id="{4BA12B53-2D37-4FDE-9963-C011B8056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8" y="3494617"/>
            <a:ext cx="9603274" cy="1814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918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1514292" y="513612"/>
            <a:ext cx="9894133" cy="1031216"/>
          </a:xfrm>
        </p:spPr>
        <p:txBody>
          <a:bodyPr anchor="b">
            <a:normAutofit/>
          </a:bodyPr>
          <a:lstStyle/>
          <a:p>
            <a:r>
              <a:rPr lang="es-CO" b="1">
                <a:latin typeface="Segoe UI Light" panose="020B0502040204020203" pitchFamily="34" charset="0"/>
                <a:cs typeface="Segoe UI Light" panose="020B0502040204020203" pitchFamily="34" charset="0"/>
              </a:rPr>
              <a:t>JSON (Value)</a:t>
            </a:r>
          </a:p>
        </p:txBody>
      </p:sp>
      <p:pic>
        <p:nvPicPr>
          <p:cNvPr id="6146" name="Picture 2" descr="https://www.json.org/value.gif">
            <a:extLst>
              <a:ext uri="{FF2B5EF4-FFF2-40B4-BE49-F238E27FC236}">
                <a16:creationId xmlns:a16="http://schemas.microsoft.com/office/drawing/2014/main" id="{33BF9F3D-F52B-4B47-B22F-79B271042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293" y="2788490"/>
            <a:ext cx="5069382" cy="2356669"/>
          </a:xfrm>
          <a:prstGeom prst="rect">
            <a:avLst/>
          </a:prstGeom>
          <a:noFill/>
          <a:extLst>
            <a:ext uri="{909E8E84-426E-40DD-AFC4-6F175D3DCCD1}">
              <a14:hiddenFill xmlns:a14="http://schemas.microsoft.com/office/drawing/2010/main">
                <a:solidFill>
                  <a:srgbClr val="FFFFFF"/>
                </a:solidFill>
              </a14:hiddenFill>
            </a:ext>
          </a:extLst>
        </p:spPr>
      </p:pic>
      <p:sp>
        <p:nvSpPr>
          <p:cNvPr id="6148" name="Freeform: Shape 191">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93" name="Freeform: Shape 192">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7781373" y="2279151"/>
            <a:ext cx="3627063" cy="3387145"/>
          </a:xfrm>
        </p:spPr>
        <p:txBody>
          <a:bodyPr anchor="ctr">
            <a:normAutofit/>
          </a:bodyPr>
          <a:lstStyle/>
          <a:p>
            <a:r>
              <a:rPr lang="es-MX" sz="2400">
                <a:latin typeface="Segoe UI Light" panose="020B0502040204020203" pitchFamily="34" charset="0"/>
                <a:cs typeface="Segoe UI Light" panose="020B0502040204020203" pitchFamily="34" charset="0"/>
              </a:rPr>
              <a:t>Un valor puede ser una cadena de caracteres con comillas dobles, o un número, o true o false o null, o un objeto o un arreglo. Estas estructuras pueden anidarse.</a:t>
            </a:r>
            <a:endParaRPr lang="es-CO"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09712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966952" y="1204108"/>
            <a:ext cx="2669406" cy="1781175"/>
          </a:xfrm>
        </p:spPr>
        <p:txBody>
          <a:bodyPr>
            <a:normAutofit/>
          </a:bodyPr>
          <a:lstStyle/>
          <a:p>
            <a:r>
              <a:rPr lang="es-CO" sz="3200" b="1">
                <a:solidFill>
                  <a:srgbClr val="FFFFFF"/>
                </a:solidFill>
                <a:latin typeface="Segoe UI Light" panose="020B0502040204020203" pitchFamily="34" charset="0"/>
                <a:cs typeface="Segoe UI Light" panose="020B0502040204020203" pitchFamily="34" charset="0"/>
              </a:rPr>
              <a:t>JSON (Cadena de Caracteres)</a:t>
            </a:r>
          </a:p>
        </p:txBody>
      </p: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966951" y="3355130"/>
            <a:ext cx="2669407" cy="2427333"/>
          </a:xfrm>
        </p:spPr>
        <p:txBody>
          <a:bodyPr>
            <a:normAutofit/>
          </a:bodyPr>
          <a:lstStyle/>
          <a:p>
            <a:r>
              <a:rPr lang="es-MX" sz="1600" dirty="0">
                <a:latin typeface="Segoe UI Light" panose="020B0502040204020203" pitchFamily="34" charset="0"/>
                <a:cs typeface="Segoe UI Light" panose="020B0502040204020203" pitchFamily="34" charset="0"/>
              </a:rPr>
              <a:t>Una cadena de caracteres es una colección de cero o más caracteres Unicode, encerrados entre comillas dobles, usando barras divisorias invertidas como escape</a:t>
            </a:r>
            <a:endParaRPr lang="es-CO" sz="1600" dirty="0">
              <a:latin typeface="Segoe UI Light" panose="020B0502040204020203" pitchFamily="34" charset="0"/>
              <a:cs typeface="Segoe UI Light" panose="020B0502040204020203" pitchFamily="34" charset="0"/>
            </a:endParaRPr>
          </a:p>
        </p:txBody>
      </p:sp>
      <p:pic>
        <p:nvPicPr>
          <p:cNvPr id="7170" name="Picture 2" descr="https://www.json.org/string.gif">
            <a:extLst>
              <a:ext uri="{FF2B5EF4-FFF2-40B4-BE49-F238E27FC236}">
                <a16:creationId xmlns:a16="http://schemas.microsoft.com/office/drawing/2014/main" id="{6773EE5E-2F40-4985-91AA-DC3E46FC0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102" y="983504"/>
            <a:ext cx="6903723" cy="4767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130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1286932" y="1204109"/>
            <a:ext cx="10023398" cy="857894"/>
          </a:xfrm>
        </p:spPr>
        <p:txBody>
          <a:bodyPr>
            <a:normAutofit/>
          </a:bodyPr>
          <a:lstStyle/>
          <a:p>
            <a:r>
              <a:rPr lang="es-CO" sz="4000" b="1" dirty="0">
                <a:solidFill>
                  <a:srgbClr val="FFFFFF"/>
                </a:solidFill>
                <a:latin typeface="Segoe UI Light" panose="020B0502040204020203" pitchFamily="34" charset="0"/>
                <a:cs typeface="Segoe UI Light" panose="020B0502040204020203" pitchFamily="34" charset="0"/>
              </a:rPr>
              <a:t>JSON (</a:t>
            </a:r>
            <a:r>
              <a:rPr lang="es-CO" sz="4000" b="1" dirty="0" err="1">
                <a:solidFill>
                  <a:srgbClr val="FFFFFF"/>
                </a:solidFill>
                <a:latin typeface="Segoe UI Light" panose="020B0502040204020203" pitchFamily="34" charset="0"/>
                <a:cs typeface="Segoe UI Light" panose="020B0502040204020203" pitchFamily="34" charset="0"/>
              </a:rPr>
              <a:t>Number</a:t>
            </a:r>
            <a:r>
              <a:rPr lang="es-CO" sz="4000" b="1" dirty="0">
                <a:solidFill>
                  <a:srgbClr val="FFFFFF"/>
                </a:solidFill>
                <a:latin typeface="Segoe UI Light" panose="020B0502040204020203" pitchFamily="34" charset="0"/>
                <a:cs typeface="Segoe UI Light" panose="020B0502040204020203" pitchFamily="34" charset="0"/>
              </a:rPr>
              <a:t>)</a:t>
            </a:r>
          </a:p>
        </p:txBody>
      </p: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1286931" y="2962451"/>
            <a:ext cx="2779954" cy="2820012"/>
          </a:xfrm>
        </p:spPr>
        <p:txBody>
          <a:bodyPr>
            <a:normAutofit/>
          </a:bodyPr>
          <a:lstStyle/>
          <a:p>
            <a:r>
              <a:rPr lang="es-MX" sz="1600" dirty="0">
                <a:latin typeface="Segoe UI Light" panose="020B0502040204020203" pitchFamily="34" charset="0"/>
                <a:cs typeface="Segoe UI Light" panose="020B0502040204020203" pitchFamily="34" charset="0"/>
              </a:rPr>
              <a:t>Un número es similar a un número C o Java, excepto que no se usan los formatos octales y hexadecimales.</a:t>
            </a:r>
            <a:endParaRPr lang="es-CO" sz="1600" dirty="0">
              <a:latin typeface="Segoe UI Light" panose="020B0502040204020203" pitchFamily="34" charset="0"/>
              <a:cs typeface="Segoe UI Light" panose="020B0502040204020203" pitchFamily="34" charset="0"/>
            </a:endParaRPr>
          </a:p>
        </p:txBody>
      </p:sp>
      <p:pic>
        <p:nvPicPr>
          <p:cNvPr id="8194" name="Picture 2" descr="https://www.json.org/number.gif">
            <a:extLst>
              <a:ext uri="{FF2B5EF4-FFF2-40B4-BE49-F238E27FC236}">
                <a16:creationId xmlns:a16="http://schemas.microsoft.com/office/drawing/2014/main" id="{D90F47E1-4B5F-4CB8-A327-4EC84C699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0604" y="2962451"/>
            <a:ext cx="6339726" cy="2820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01929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2025</TotalTime>
  <Words>940</Words>
  <Application>Microsoft Office PowerPoint</Application>
  <PresentationFormat>Panorámica</PresentationFormat>
  <Paragraphs>117</Paragraphs>
  <Slides>21</Slides>
  <Notes>16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21</vt:i4>
      </vt:variant>
    </vt:vector>
  </HeadingPairs>
  <TitlesOfParts>
    <vt:vector size="29" baseType="lpstr">
      <vt:lpstr>Arial</vt:lpstr>
      <vt:lpstr>Calibri</vt:lpstr>
      <vt:lpstr>Calibri Light</vt:lpstr>
      <vt:lpstr>Consolas</vt:lpstr>
      <vt:lpstr>Impact</vt:lpstr>
      <vt:lpstr>Segoe UI</vt:lpstr>
      <vt:lpstr>Segoe UI Light</vt:lpstr>
      <vt:lpstr>Tema de Office</vt:lpstr>
      <vt:lpstr>Presentación de PowerPoint</vt:lpstr>
      <vt:lpstr>Presentación de PowerPoint</vt:lpstr>
      <vt:lpstr>Presentación de PowerPoint</vt:lpstr>
      <vt:lpstr>JSON</vt:lpstr>
      <vt:lpstr>JSON (Object)</vt:lpstr>
      <vt:lpstr>JSON (Array)</vt:lpstr>
      <vt:lpstr>JSON (Value)</vt:lpstr>
      <vt:lpstr>JSON (Cadena de Caracteres)</vt:lpstr>
      <vt:lpstr>JSON (Number)</vt:lpstr>
      <vt:lpstr>JSON es Rápido</vt:lpstr>
      <vt:lpstr>Ventajas</vt:lpstr>
      <vt:lpstr>Desventajas</vt:lpstr>
      <vt:lpstr>Protección de ataques</vt:lpstr>
      <vt:lpstr>Herramientas JSON</vt:lpstr>
      <vt:lpstr>Online tester</vt:lpstr>
      <vt:lpstr>Práctica</vt:lpstr>
      <vt:lpstr>Json + Javascript</vt:lpstr>
      <vt:lpstr>Json + Javascript</vt:lpstr>
      <vt:lpstr>Demostración</vt:lpstr>
      <vt:lpstr>Práctica</vt:lpstr>
      <vt:lpstr>Demostración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Sergio Vargas MCPD</dc:creator>
  <cp:lastModifiedBy>Sergio Andrés Vargas</cp:lastModifiedBy>
  <cp:revision>138</cp:revision>
  <dcterms:created xsi:type="dcterms:W3CDTF">2017-09-01T22:04:31Z</dcterms:created>
  <dcterms:modified xsi:type="dcterms:W3CDTF">2018-08-17T01:01:38Z</dcterms:modified>
</cp:coreProperties>
</file>